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9" r:id="rId14"/>
    <p:sldId id="270" r:id="rId15"/>
    <p:sldId id="271"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8" autoAdjust="0"/>
    <p:restoredTop sz="94684" autoAdjust="0"/>
  </p:normalViewPr>
  <p:slideViewPr>
    <p:cSldViewPr>
      <p:cViewPr varScale="1">
        <p:scale>
          <a:sx n="75" d="100"/>
          <a:sy n="75" d="100"/>
        </p:scale>
        <p:origin x="-1236" y="-90"/>
      </p:cViewPr>
      <p:guideLst>
        <p:guide orient="horz" pos="2160"/>
        <p:guide pos="2880"/>
      </p:guideLst>
    </p:cSldViewPr>
  </p:slideViewPr>
  <p:outlineViewPr>
    <p:cViewPr>
      <p:scale>
        <a:sx n="33" d="100"/>
        <a:sy n="33" d="100"/>
      </p:scale>
      <p:origin x="0" y="96"/>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401719E8-3A81-4508-B7FC-0DF5DE23271D}" type="datetimeFigureOut">
              <a:rPr lang="en-US" smtClean="0"/>
              <a:t>12/5/2014</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C2FB5483-EC19-40A5-AB86-1BA19C0464AE}"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2000">
        <p:push dir="u"/>
      </p:transition>
    </mc:Choice>
    <mc:Fallback xmlns="">
      <p:transition spd="slow">
        <p:push dir="u"/>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01719E8-3A81-4508-B7FC-0DF5DE23271D}" type="datetimeFigureOut">
              <a:rPr lang="en-US" smtClean="0"/>
              <a:t>12/5/2014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FB5483-EC19-40A5-AB86-1BA19C0464AE}"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p:push dir="u"/>
      </p:transition>
    </mc:Choice>
    <mc:Fallback xmlns="">
      <p:transition spd="slow">
        <p:push dir="u"/>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01719E8-3A81-4508-B7FC-0DF5DE23271D}" type="datetimeFigureOut">
              <a:rPr lang="en-US" smtClean="0"/>
              <a:t>12/5/2014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FB5483-EC19-40A5-AB86-1BA19C0464AE}"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p:push dir="u"/>
      </p:transition>
    </mc:Choice>
    <mc:Fallback xmlns="">
      <p:transition spd="slow">
        <p:push dir="u"/>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401719E8-3A81-4508-B7FC-0DF5DE23271D}" type="datetimeFigureOut">
              <a:rPr lang="en-US" smtClean="0"/>
              <a:t>12/5/2014</a:t>
            </a:fld>
            <a:endParaRPr lang="en-US"/>
          </a:p>
        </p:txBody>
      </p:sp>
      <p:sp>
        <p:nvSpPr>
          <p:cNvPr id="9" name="Slide Number Placeholder 8"/>
          <p:cNvSpPr>
            <a:spLocks noGrp="1"/>
          </p:cNvSpPr>
          <p:nvPr>
            <p:ph type="sldNum" sz="quarter" idx="15"/>
          </p:nvPr>
        </p:nvSpPr>
        <p:spPr/>
        <p:txBody>
          <a:bodyPr rtlCol="0"/>
          <a:lstStyle/>
          <a:p>
            <a:fld id="{C2FB5483-EC19-40A5-AB86-1BA19C0464AE}" type="slidenum">
              <a:rPr lang="en-US" smtClean="0"/>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mc:AlternateContent xmlns:mc="http://schemas.openxmlformats.org/markup-compatibility/2006" xmlns:p14="http://schemas.microsoft.com/office/powerpoint/2010/main">
    <mc:Choice Requires="p14">
      <p:transition spd="slow" p14:dur="2000">
        <p:push dir="u"/>
      </p:transition>
    </mc:Choice>
    <mc:Fallback xmlns="">
      <p:transition spd="slow">
        <p:push dir="u"/>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401719E8-3A81-4508-B7FC-0DF5DE23271D}" type="datetimeFigureOut">
              <a:rPr lang="en-US" smtClean="0"/>
              <a:t>12/5/2014</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C2FB5483-EC19-40A5-AB86-1BA19C0464AE}"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2000">
        <p:push dir="u"/>
      </p:transition>
    </mc:Choice>
    <mc:Fallback xmlns="">
      <p:transition spd="slow">
        <p:push dir="u"/>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401719E8-3A81-4508-B7FC-0DF5DE23271D}" type="datetimeFigureOut">
              <a:rPr lang="en-US" smtClean="0"/>
              <a:t>12/5/2014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2FB5483-EC19-40A5-AB86-1BA19C0464AE}" type="slidenum">
              <a:rPr lang="en-US" smtClean="0"/>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mc:AlternateContent xmlns:mc="http://schemas.openxmlformats.org/markup-compatibility/2006" xmlns:p14="http://schemas.microsoft.com/office/powerpoint/2010/main">
    <mc:Choice Requires="p14">
      <p:transition spd="slow" p14:dur="2000">
        <p:push dir="u"/>
      </p:transition>
    </mc:Choice>
    <mc:Fallback xmlns="">
      <p:transition spd="slow">
        <p:push dir="u"/>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401719E8-3A81-4508-B7FC-0DF5DE23271D}" type="datetimeFigureOut">
              <a:rPr lang="en-US" smtClean="0"/>
              <a:t>12/5/2014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2FB5483-EC19-40A5-AB86-1BA19C0464AE}" type="slidenum">
              <a:rPr lang="en-US" smtClean="0"/>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mc:AlternateContent xmlns:mc="http://schemas.openxmlformats.org/markup-compatibility/2006" xmlns:p14="http://schemas.microsoft.com/office/powerpoint/2010/main">
    <mc:Choice Requires="p14">
      <p:transition spd="slow" p14:dur="2000">
        <p:push dir="u"/>
      </p:transition>
    </mc:Choice>
    <mc:Fallback xmlns="">
      <p:transition spd="slow">
        <p:push dir="u"/>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401719E8-3A81-4508-B7FC-0DF5DE23271D}" type="datetimeFigureOut">
              <a:rPr lang="en-US" smtClean="0"/>
              <a:t>12/5/2014</a:t>
            </a:fld>
            <a:endParaRPr lang="en-US"/>
          </a:p>
        </p:txBody>
      </p:sp>
      <p:sp>
        <p:nvSpPr>
          <p:cNvPr id="7" name="Slide Number Placeholder 6"/>
          <p:cNvSpPr>
            <a:spLocks noGrp="1"/>
          </p:cNvSpPr>
          <p:nvPr>
            <p:ph type="sldNum" sz="quarter" idx="11"/>
          </p:nvPr>
        </p:nvSpPr>
        <p:spPr/>
        <p:txBody>
          <a:bodyPr rtlCol="0"/>
          <a:lstStyle/>
          <a:p>
            <a:fld id="{C2FB5483-EC19-40A5-AB86-1BA19C0464AE}" type="slidenum">
              <a:rPr lang="en-US" smtClean="0"/>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mc:AlternateContent xmlns:mc="http://schemas.openxmlformats.org/markup-compatibility/2006" xmlns:p14="http://schemas.microsoft.com/office/powerpoint/2010/main">
    <mc:Choice Requires="p14">
      <p:transition spd="slow" p14:dur="2000">
        <p:push dir="u"/>
      </p:transition>
    </mc:Choice>
    <mc:Fallback xmlns="">
      <p:transition spd="slow">
        <p:push dir="u"/>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01719E8-3A81-4508-B7FC-0DF5DE23271D}" type="datetimeFigureOut">
              <a:rPr lang="en-US" smtClean="0"/>
              <a:t>12/5/2014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2FB5483-EC19-40A5-AB86-1BA19C0464AE}"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p:push dir="u"/>
      </p:transition>
    </mc:Choice>
    <mc:Fallback xmlns="">
      <p:transition spd="slow">
        <p:push dir="u"/>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401719E8-3A81-4508-B7FC-0DF5DE23271D}" type="datetimeFigureOut">
              <a:rPr lang="en-US" smtClean="0"/>
              <a:t>12/5/2014</a:t>
            </a:fld>
            <a:endParaRPr lang="en-US"/>
          </a:p>
        </p:txBody>
      </p:sp>
      <p:sp>
        <p:nvSpPr>
          <p:cNvPr id="22" name="Slide Number Placeholder 21"/>
          <p:cNvSpPr>
            <a:spLocks noGrp="1"/>
          </p:cNvSpPr>
          <p:nvPr>
            <p:ph type="sldNum" sz="quarter" idx="15"/>
          </p:nvPr>
        </p:nvSpPr>
        <p:spPr/>
        <p:txBody>
          <a:bodyPr rtlCol="0"/>
          <a:lstStyle/>
          <a:p>
            <a:fld id="{C2FB5483-EC19-40A5-AB86-1BA19C0464AE}" type="slidenum">
              <a:rPr lang="en-US" smtClean="0"/>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2000">
        <p:push dir="u"/>
      </p:transition>
    </mc:Choice>
    <mc:Fallback xmlns="">
      <p:transition spd="slow">
        <p:push dir="u"/>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401719E8-3A81-4508-B7FC-0DF5DE23271D}" type="datetimeFigureOut">
              <a:rPr lang="en-US" smtClean="0"/>
              <a:t>12/5/2014</a:t>
            </a:fld>
            <a:endParaRPr lang="en-US"/>
          </a:p>
        </p:txBody>
      </p:sp>
      <p:sp>
        <p:nvSpPr>
          <p:cNvPr id="18" name="Slide Number Placeholder 17"/>
          <p:cNvSpPr>
            <a:spLocks noGrp="1"/>
          </p:cNvSpPr>
          <p:nvPr>
            <p:ph type="sldNum" sz="quarter" idx="11"/>
          </p:nvPr>
        </p:nvSpPr>
        <p:spPr/>
        <p:txBody>
          <a:bodyPr rtlCol="0"/>
          <a:lstStyle/>
          <a:p>
            <a:fld id="{C2FB5483-EC19-40A5-AB86-1BA19C0464AE}" type="slidenum">
              <a:rPr lang="en-US" smtClean="0"/>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mc:AlternateContent xmlns:mc="http://schemas.openxmlformats.org/markup-compatibility/2006" xmlns:p14="http://schemas.microsoft.com/office/powerpoint/2010/main">
    <mc:Choice Requires="p14">
      <p:transition spd="slow" p14:dur="2000">
        <p:push dir="u"/>
      </p:transition>
    </mc:Choice>
    <mc:Fallback xmlns="">
      <p:transition spd="slow">
        <p:push dir="u"/>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401719E8-3A81-4508-B7FC-0DF5DE23271D}" type="datetimeFigureOut">
              <a:rPr lang="en-US" smtClean="0"/>
              <a:t>12/5/2014</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C2FB5483-EC19-40A5-AB86-1BA19C0464AE}"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mc:AlternateContent xmlns:mc="http://schemas.openxmlformats.org/markup-compatibility/2006" xmlns:p14="http://schemas.microsoft.com/office/powerpoint/2010/main">
    <mc:Choice Requires="p14">
      <p:transition spd="slow" p14:dur="2000">
        <p:push dir="u"/>
      </p:transition>
    </mc:Choice>
    <mc:Fallback xmlns="">
      <p:transition spd="slow">
        <p:push dir="u"/>
      </p:transition>
    </mc:Fallback>
  </mc:AlternateConten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8000" dirty="0" smtClean="0"/>
              <a:t>Dementia</a:t>
            </a:r>
            <a:endParaRPr lang="en-US" sz="8000" dirty="0"/>
          </a:p>
        </p:txBody>
      </p:sp>
      <p:sp>
        <p:nvSpPr>
          <p:cNvPr id="3" name="Subtitle 2"/>
          <p:cNvSpPr>
            <a:spLocks noGrp="1"/>
          </p:cNvSpPr>
          <p:nvPr>
            <p:ph type="subTitle" idx="1"/>
          </p:nvPr>
        </p:nvSpPr>
        <p:spPr/>
        <p:txBody>
          <a:bodyPr>
            <a:normAutofit/>
          </a:bodyPr>
          <a:lstStyle/>
          <a:p>
            <a:r>
              <a:rPr lang="en-US" dirty="0" smtClean="0"/>
              <a:t>What is it?</a:t>
            </a:r>
          </a:p>
          <a:p>
            <a:r>
              <a:rPr lang="en-US" dirty="0" smtClean="0"/>
              <a:t>What does it do to our lives?</a:t>
            </a:r>
            <a:endParaRPr lang="en-US" dirty="0"/>
          </a:p>
        </p:txBody>
      </p:sp>
    </p:spTree>
    <p:extLst>
      <p:ext uri="{BB962C8B-B14F-4D97-AF65-F5344CB8AC3E}">
        <p14:creationId xmlns:p14="http://schemas.microsoft.com/office/powerpoint/2010/main" val="4034668626"/>
      </p:ext>
    </p:extLst>
  </p:cSld>
  <p:clrMapOvr>
    <a:masterClrMapping/>
  </p:clrMapOvr>
  <mc:AlternateContent xmlns:mc="http://schemas.openxmlformats.org/markup-compatibility/2006" xmlns:p14="http://schemas.microsoft.com/office/powerpoint/2010/main">
    <mc:Choice Requires="p14">
      <p:transition spd="slow" p14:dur="2000">
        <p:push dir="u"/>
      </p:transition>
    </mc:Choice>
    <mc:Fallback xmlns="">
      <p:transition spd="slow">
        <p:push dir="u"/>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22" presetClass="entr" presetSubtype="4" fill="hold" grpId="0" nodeType="after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wipe(down)">
                                      <p:cBhvr>
                                        <p:cTn id="13" dur="500"/>
                                        <p:tgtEl>
                                          <p:spTgt spid="3">
                                            <p:txEl>
                                              <p:pRg st="0" end="0"/>
                                            </p:txEl>
                                          </p:spTgt>
                                        </p:tgtEl>
                                      </p:cBhvr>
                                    </p:animEffect>
                                  </p:childTnLst>
                                </p:cTn>
                              </p:par>
                            </p:childTnLst>
                          </p:cTn>
                        </p:par>
                        <p:par>
                          <p:cTn id="14" fill="hold">
                            <p:stCondLst>
                              <p:cond delay="1500"/>
                            </p:stCondLst>
                            <p:childTnLst>
                              <p:par>
                                <p:cTn id="15" presetID="22" presetClass="entr" presetSubtype="4" fill="hold" grpId="0" nodeType="after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ipe(down)">
                                      <p:cBhvr>
                                        <p:cTn id="1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1800" dirty="0"/>
              <a:t>Because dementia occurs most often in old age, it is important to understand several brain changes that occur with aging, and which of these result from normal physiological brain aging and which from dementing illnesses.</a:t>
            </a:r>
          </a:p>
        </p:txBody>
      </p:sp>
      <p:sp>
        <p:nvSpPr>
          <p:cNvPr id="3" name="Content Placeholder 2"/>
          <p:cNvSpPr>
            <a:spLocks noGrp="1"/>
          </p:cNvSpPr>
          <p:nvPr>
            <p:ph sz="quarter" idx="2"/>
          </p:nvPr>
        </p:nvSpPr>
        <p:spPr>
          <a:xfrm>
            <a:off x="457200" y="2362200"/>
            <a:ext cx="7696200" cy="1371600"/>
          </a:xfrm>
        </p:spPr>
        <p:txBody>
          <a:bodyPr/>
          <a:lstStyle/>
          <a:p>
            <a:r>
              <a:rPr lang="en-US" dirty="0"/>
              <a:t>Brain shrinkage starting at 50years old is normal</a:t>
            </a:r>
            <a:r>
              <a:rPr lang="en-US" dirty="0" smtClean="0"/>
              <a:t>.</a:t>
            </a:r>
          </a:p>
          <a:p>
            <a:r>
              <a:rPr lang="en-US" dirty="0"/>
              <a:t>Weighing about 1.3kg and ending at about 1.2kg by the age of 65</a:t>
            </a:r>
            <a:r>
              <a:rPr lang="en-US" dirty="0" smtClean="0"/>
              <a:t>.</a:t>
            </a:r>
          </a:p>
          <a:p>
            <a:pPr marL="0" indent="0">
              <a:buNone/>
            </a:pPr>
            <a:endParaRPr lang="en-US" dirty="0"/>
          </a:p>
        </p:txBody>
      </p:sp>
      <p:sp>
        <p:nvSpPr>
          <p:cNvPr id="5" name="Text Placeholder 4"/>
          <p:cNvSpPr>
            <a:spLocks noGrp="1"/>
          </p:cNvSpPr>
          <p:nvPr>
            <p:ph type="body" sz="quarter" idx="1"/>
          </p:nvPr>
        </p:nvSpPr>
        <p:spPr>
          <a:xfrm>
            <a:off x="457200" y="1569720"/>
            <a:ext cx="7696200" cy="658368"/>
          </a:xfrm>
        </p:spPr>
        <p:txBody>
          <a:bodyPr/>
          <a:lstStyle/>
          <a:p>
            <a:pPr algn="ctr"/>
            <a:r>
              <a:rPr lang="en-US" dirty="0"/>
              <a:t>Brain shrinkage is one of these changes.</a:t>
            </a:r>
          </a:p>
        </p:txBody>
      </p:sp>
      <p:sp>
        <p:nvSpPr>
          <p:cNvPr id="7" name="TextBox 6"/>
          <p:cNvSpPr txBox="1"/>
          <p:nvPr/>
        </p:nvSpPr>
        <p:spPr>
          <a:xfrm>
            <a:off x="457200" y="3810000"/>
            <a:ext cx="7696200" cy="2308324"/>
          </a:xfrm>
          <a:prstGeom prst="rect">
            <a:avLst/>
          </a:prstGeom>
          <a:noFill/>
        </p:spPr>
        <p:txBody>
          <a:bodyPr wrap="square" rtlCol="0">
            <a:spAutoFit/>
          </a:bodyPr>
          <a:lstStyle/>
          <a:p>
            <a:r>
              <a:rPr lang="en-US" dirty="0"/>
              <a:t>However it is not because a generalized loss of nerve cells, as much as it is water loss. As the brain shrinks with age, the gaps between folds of the cortex (sulci) widen and the spaces (ventricles) inside the brain enlarge. In Alzheimer’s disease, this cortical shrinkage is more extensive and may be more marked in specific local regions such as the temporal or parietal areas. Magnetic resonance imaging (MRI) reveals the distribution of water in brain tissue and can thus be used to detect brain shrinkage.</a:t>
            </a:r>
          </a:p>
        </p:txBody>
      </p:sp>
    </p:spTree>
    <p:extLst>
      <p:ext uri="{BB962C8B-B14F-4D97-AF65-F5344CB8AC3E}">
        <p14:creationId xmlns:p14="http://schemas.microsoft.com/office/powerpoint/2010/main" val="1129682885"/>
      </p:ext>
    </p:extLst>
  </p:cSld>
  <p:clrMapOvr>
    <a:masterClrMapping/>
  </p:clrMapOvr>
  <mc:AlternateContent xmlns:mc="http://schemas.openxmlformats.org/markup-compatibility/2006" xmlns:p14="http://schemas.microsoft.com/office/powerpoint/2010/main">
    <mc:Choice Requires="p14">
      <p:transition spd="slow" p14:dur="2000">
        <p:push dir="u"/>
      </p:transition>
    </mc:Choice>
    <mc:Fallback xmlns="">
      <p:transition spd="slow">
        <p:push dir="u"/>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4000"/>
                                        <p:tgtEl>
                                          <p:spTgt spid="2"/>
                                        </p:tgtEl>
                                      </p:cBhvr>
                                    </p:animEffect>
                                  </p:childTnLst>
                                </p:cTn>
                              </p:par>
                            </p:childTnLst>
                          </p:cTn>
                        </p:par>
                        <p:par>
                          <p:cTn id="8" fill="hold">
                            <p:stCondLst>
                              <p:cond delay="4000"/>
                            </p:stCondLst>
                            <p:childTnLst>
                              <p:par>
                                <p:cTn id="9" presetID="1" presetClass="entr" presetSubtype="0" fill="hold" grpId="0" nodeType="afterEffect">
                                  <p:stCondLst>
                                    <p:cond delay="0"/>
                                  </p:stCondLst>
                                  <p:childTnLst>
                                    <p:set>
                                      <p:cBhvr>
                                        <p:cTn id="10" dur="1" fill="hold">
                                          <p:stCondLst>
                                            <p:cond delay="0"/>
                                          </p:stCondLst>
                                        </p:cTn>
                                        <p:tgtEl>
                                          <p:spTgt spid="5">
                                            <p:bg/>
                                          </p:spTgt>
                                        </p:tgtEl>
                                        <p:attrNameLst>
                                          <p:attrName>style.visibility</p:attrName>
                                        </p:attrNameLst>
                                      </p:cBhvr>
                                      <p:to>
                                        <p:strVal val="visible"/>
                                      </p:to>
                                    </p:set>
                                  </p:childTnLst>
                                </p:cTn>
                              </p:par>
                            </p:childTnLst>
                          </p:cTn>
                        </p:par>
                        <p:par>
                          <p:cTn id="11" fill="hold">
                            <p:stCondLst>
                              <p:cond delay="4000"/>
                            </p:stCondLst>
                            <p:childTnLst>
                              <p:par>
                                <p:cTn id="12" presetID="1" presetClass="entr" presetSubtype="0" fill="hold" grpId="0" nodeType="afterEffect">
                                  <p:stCondLst>
                                    <p:cond delay="0"/>
                                  </p:stCondLst>
                                  <p:childTnLst>
                                    <p:set>
                                      <p:cBhvr>
                                        <p:cTn id="13" dur="1" fill="hold">
                                          <p:stCondLst>
                                            <p:cond delay="0"/>
                                          </p:stCondLst>
                                        </p:cTn>
                                        <p:tgtEl>
                                          <p:spTgt spid="5">
                                            <p:txEl>
                                              <p:pRg st="0" end="0"/>
                                            </p:txEl>
                                          </p:spTgt>
                                        </p:tgtEl>
                                        <p:attrNameLst>
                                          <p:attrName>style.visibility</p:attrName>
                                        </p:attrNameLst>
                                      </p:cBhvr>
                                      <p:to>
                                        <p:strVal val="visible"/>
                                      </p:to>
                                    </p:set>
                                  </p:childTnLst>
                                </p:cTn>
                              </p:par>
                            </p:childTnLst>
                          </p:cTn>
                        </p:par>
                        <p:par>
                          <p:cTn id="14" fill="hold">
                            <p:stCondLst>
                              <p:cond delay="4000"/>
                            </p:stCondLst>
                            <p:childTnLst>
                              <p:par>
                                <p:cTn id="15" presetID="53" presetClass="entr" presetSubtype="16" fill="hold" grpId="0" nodeType="after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 calcmode="lin" valueType="num">
                                      <p:cBhvr>
                                        <p:cTn id="17" dur="2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8" dur="20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9" dur="2000"/>
                                        <p:tgtEl>
                                          <p:spTgt spid="3">
                                            <p:txEl>
                                              <p:pRg st="0" end="0"/>
                                            </p:txEl>
                                          </p:spTgt>
                                        </p:tgtEl>
                                      </p:cBhvr>
                                    </p:animEffect>
                                  </p:childTnLst>
                                </p:cTn>
                              </p:par>
                            </p:childTnLst>
                          </p:cTn>
                        </p:par>
                        <p:par>
                          <p:cTn id="20" fill="hold">
                            <p:stCondLst>
                              <p:cond delay="6000"/>
                            </p:stCondLst>
                            <p:childTnLst>
                              <p:par>
                                <p:cTn id="21" presetID="53" presetClass="entr" presetSubtype="16" fill="hold" grpId="0" nodeType="after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anim calcmode="lin" valueType="num">
                                      <p:cBhvr>
                                        <p:cTn id="23" dur="2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4" dur="20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25" dur="2000"/>
                                        <p:tgtEl>
                                          <p:spTgt spid="3">
                                            <p:txEl>
                                              <p:pRg st="1" end="1"/>
                                            </p:txEl>
                                          </p:spTgt>
                                        </p:tgtEl>
                                      </p:cBhvr>
                                    </p:animEffect>
                                  </p:childTnLst>
                                </p:cTn>
                              </p:par>
                            </p:childTnLst>
                          </p:cTn>
                        </p:par>
                        <p:par>
                          <p:cTn id="26" fill="hold">
                            <p:stCondLst>
                              <p:cond delay="8000"/>
                            </p:stCondLst>
                            <p:childTnLst>
                              <p:par>
                                <p:cTn id="27" presetID="21" presetClass="entr" presetSubtype="8" fill="hold" grpId="0" nodeType="afterEffect">
                                  <p:stCondLst>
                                    <p:cond delay="0"/>
                                  </p:stCondLst>
                                  <p:childTnLst>
                                    <p:set>
                                      <p:cBhvr>
                                        <p:cTn id="28" dur="1" fill="hold">
                                          <p:stCondLst>
                                            <p:cond delay="0"/>
                                          </p:stCondLst>
                                        </p:cTn>
                                        <p:tgtEl>
                                          <p:spTgt spid="7"/>
                                        </p:tgtEl>
                                        <p:attrNameLst>
                                          <p:attrName>style.visibility</p:attrName>
                                        </p:attrNameLst>
                                      </p:cBhvr>
                                      <p:to>
                                        <p:strVal val="visible"/>
                                      </p:to>
                                    </p:set>
                                    <p:animEffect transition="in" filter="wheel(8)">
                                      <p:cBhvr>
                                        <p:cTn id="29" dur="4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P spid="5" grpId="0" build="p" animBg="1"/>
      <p:bldP spid="7"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133600" y="228600"/>
            <a:ext cx="6172200" cy="1600200"/>
          </a:xfrm>
        </p:spPr>
        <p:txBody>
          <a:bodyPr>
            <a:normAutofit/>
          </a:bodyPr>
          <a:lstStyle/>
          <a:p>
            <a:r>
              <a:rPr lang="en-US" sz="2400" dirty="0">
                <a:solidFill>
                  <a:schemeClr val="accent1"/>
                </a:solidFill>
              </a:rPr>
              <a:t>“The focus of dementia research in the 1980s was very much about the experiences of caregivers of people with dementia.” (Innes)</a:t>
            </a:r>
          </a:p>
        </p:txBody>
      </p:sp>
      <p:sp>
        <p:nvSpPr>
          <p:cNvPr id="3" name="Subtitle 2"/>
          <p:cNvSpPr>
            <a:spLocks noGrp="1"/>
          </p:cNvSpPr>
          <p:nvPr>
            <p:ph type="subTitle" idx="1"/>
          </p:nvPr>
        </p:nvSpPr>
        <p:spPr>
          <a:xfrm>
            <a:off x="2286000" y="2057400"/>
            <a:ext cx="6172200" cy="4317522"/>
          </a:xfrm>
        </p:spPr>
        <p:txBody>
          <a:bodyPr>
            <a:normAutofit fontScale="92500" lnSpcReduction="20000"/>
          </a:bodyPr>
          <a:lstStyle/>
          <a:p>
            <a:r>
              <a:rPr lang="en-US" dirty="0"/>
              <a:t>For example, the gender differences and coping, stress and burden experienced, and access to information and services. Although, the popularity of research looking into family caregiving, there is still very little consensus about what works and does not work for family caregivers, much research on family caregivers focused on stress and strain n experienced in dementia caregiving. The reasons for the stress and strain labeled as “caregiver burden” have been well documented.  These include lack of support for caregivers, lack of financial resources, further stress on already strained relationships, and poor physical health on part of the caregiver. These have been summarized as resources available to caregivers, care-related stressors and contextual variables. While it is clear that the positive aspects of caregiving are beginning to receive more attention and have been identified as an area worthy of, the issue of the quality of care that family caregivers provide has been largely unexplored.</a:t>
            </a:r>
          </a:p>
          <a:p>
            <a:endParaRPr lang="en-US" dirty="0"/>
          </a:p>
        </p:txBody>
      </p:sp>
    </p:spTree>
    <p:extLst>
      <p:ext uri="{BB962C8B-B14F-4D97-AF65-F5344CB8AC3E}">
        <p14:creationId xmlns:p14="http://schemas.microsoft.com/office/powerpoint/2010/main" val="710203488"/>
      </p:ext>
    </p:extLst>
  </p:cSld>
  <p:clrMapOvr>
    <a:masterClrMapping/>
  </p:clrMapOvr>
  <mc:AlternateContent xmlns:mc="http://schemas.openxmlformats.org/markup-compatibility/2006" xmlns:p14="http://schemas.microsoft.com/office/powerpoint/2010/main">
    <mc:Choice Requires="p14">
      <p:transition spd="slow" p14:dur="2000">
        <p:push dir="u"/>
      </p:transition>
    </mc:Choice>
    <mc:Fallback xmlns="">
      <p:transition spd="slow">
        <p:push dir="u"/>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3000"/>
                                        <p:tgtEl>
                                          <p:spTgt spid="2"/>
                                        </p:tgtEl>
                                      </p:cBhvr>
                                    </p:animEffect>
                                  </p:childTnLst>
                                </p:cTn>
                              </p:par>
                            </p:childTnLst>
                          </p:cTn>
                        </p:par>
                        <p:par>
                          <p:cTn id="8" fill="hold">
                            <p:stCondLst>
                              <p:cond delay="3000"/>
                            </p:stCondLst>
                            <p:childTnLst>
                              <p:par>
                                <p:cTn id="9" presetID="47" presetClass="entr" presetSubtype="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4000"/>
                                        <p:tgtEl>
                                          <p:spTgt spid="3">
                                            <p:txEl>
                                              <p:pRg st="0" end="0"/>
                                            </p:txEl>
                                          </p:spTgt>
                                        </p:tgtEl>
                                      </p:cBhvr>
                                    </p:animEffect>
                                    <p:anim calcmode="lin" valueType="num">
                                      <p:cBhvr>
                                        <p:cTn id="12" dur="4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3" dur="4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0" y="0"/>
            <a:ext cx="6172200" cy="6549390"/>
          </a:xfrm>
        </p:spPr>
        <p:txBody>
          <a:bodyPr>
            <a:normAutofit/>
          </a:bodyPr>
          <a:lstStyle/>
          <a:p>
            <a:pPr algn="ctr"/>
            <a:r>
              <a:rPr lang="en-US" sz="2400" dirty="0"/>
              <a:t>Caregivers face many obstacles as they balance caregiving with other demands, including child rearing, career, and relationships. They are at increased risk for burden, stress, depression, and a variety of other health complications. The effects on caregivers are varied and difficult, and there are many other factors that may impair or improve how caregivers react and feel as a result of their role. Numerous studies report that caring for a person with dementia is more stressful than caring for a person with a physical disability. (</a:t>
            </a:r>
            <a:r>
              <a:rPr lang="en-US" sz="2400" dirty="0" err="1"/>
              <a:t>Brodaty</a:t>
            </a:r>
            <a:r>
              <a:rPr lang="en-US" sz="2400" dirty="0"/>
              <a:t>, MD)</a:t>
            </a:r>
          </a:p>
        </p:txBody>
      </p:sp>
    </p:spTree>
    <p:extLst>
      <p:ext uri="{BB962C8B-B14F-4D97-AF65-F5344CB8AC3E}">
        <p14:creationId xmlns:p14="http://schemas.microsoft.com/office/powerpoint/2010/main" val="4043262618"/>
      </p:ext>
    </p:extLst>
  </p:cSld>
  <p:clrMapOvr>
    <a:masterClrMapping/>
  </p:clrMapOvr>
  <mc:AlternateContent xmlns:mc="http://schemas.openxmlformats.org/markup-compatibility/2006" xmlns:p14="http://schemas.microsoft.com/office/powerpoint/2010/main">
    <mc:Choice Requires="p14">
      <p:transition spd="slow" p14:dur="2000">
        <p:push dir="u"/>
      </p:transition>
    </mc:Choice>
    <mc:Fallback xmlns="">
      <p:transition spd="slow">
        <p:push dir="u"/>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4000" fill="hold"/>
                                        <p:tgtEl>
                                          <p:spTgt spid="2"/>
                                        </p:tgtEl>
                                        <p:attrNameLst>
                                          <p:attrName>ppt_w</p:attrName>
                                        </p:attrNameLst>
                                      </p:cBhvr>
                                      <p:tavLst>
                                        <p:tav tm="0">
                                          <p:val>
                                            <p:fltVal val="0"/>
                                          </p:val>
                                        </p:tav>
                                        <p:tav tm="100000">
                                          <p:val>
                                            <p:strVal val="#ppt_w"/>
                                          </p:val>
                                        </p:tav>
                                      </p:tavLst>
                                    </p:anim>
                                    <p:anim calcmode="lin" valueType="num">
                                      <p:cBhvr>
                                        <p:cTn id="8" dur="4000" fill="hold"/>
                                        <p:tgtEl>
                                          <p:spTgt spid="2"/>
                                        </p:tgtEl>
                                        <p:attrNameLst>
                                          <p:attrName>ppt_h</p:attrName>
                                        </p:attrNameLst>
                                      </p:cBhvr>
                                      <p:tavLst>
                                        <p:tav tm="0">
                                          <p:val>
                                            <p:fltVal val="0"/>
                                          </p:val>
                                        </p:tav>
                                        <p:tav tm="100000">
                                          <p:val>
                                            <p:strVal val="#ppt_h"/>
                                          </p:val>
                                        </p:tav>
                                      </p:tavLst>
                                    </p:anim>
                                    <p:anim calcmode="lin" valueType="num">
                                      <p:cBhvr>
                                        <p:cTn id="9" dur="4000" fill="hold"/>
                                        <p:tgtEl>
                                          <p:spTgt spid="2"/>
                                        </p:tgtEl>
                                        <p:attrNameLst>
                                          <p:attrName>style.rotation</p:attrName>
                                        </p:attrNameLst>
                                      </p:cBhvr>
                                      <p:tavLst>
                                        <p:tav tm="0">
                                          <p:val>
                                            <p:fltVal val="90"/>
                                          </p:val>
                                        </p:tav>
                                        <p:tav tm="100000">
                                          <p:val>
                                            <p:fltVal val="0"/>
                                          </p:val>
                                        </p:tav>
                                      </p:tavLst>
                                    </p:anim>
                                    <p:animEffect transition="in" filter="fade">
                                      <p:cBhvr>
                                        <p:cTn id="10" dur="4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457200" y="304800"/>
            <a:ext cx="7467600" cy="838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57200" y="304800"/>
            <a:ext cx="7467600" cy="838200"/>
          </a:xfrm>
        </p:spPr>
        <p:txBody>
          <a:bodyPr>
            <a:normAutofit fontScale="90000"/>
          </a:bodyPr>
          <a:lstStyle/>
          <a:p>
            <a:r>
              <a:rPr lang="en-US" dirty="0">
                <a:solidFill>
                  <a:schemeClr val="bg1"/>
                </a:solidFill>
              </a:rPr>
              <a:t>In this paper we have discussed what Dementia is and how it affects our lives.</a:t>
            </a:r>
          </a:p>
        </p:txBody>
      </p:sp>
      <p:sp>
        <p:nvSpPr>
          <p:cNvPr id="3" name="Content Placeholder 2"/>
          <p:cNvSpPr>
            <a:spLocks noGrp="1"/>
          </p:cNvSpPr>
          <p:nvPr>
            <p:ph sz="quarter" idx="1"/>
          </p:nvPr>
        </p:nvSpPr>
        <p:spPr>
          <a:xfrm>
            <a:off x="457200" y="1600200"/>
            <a:ext cx="7772400" cy="4572000"/>
          </a:xfrm>
        </p:spPr>
        <p:txBody>
          <a:bodyPr>
            <a:normAutofit lnSpcReduction="10000"/>
          </a:bodyPr>
          <a:lstStyle/>
          <a:p>
            <a:r>
              <a:rPr lang="en-US" sz="1800" dirty="0"/>
              <a:t>Dementia is an umbrella-like term that refers to any brain syndrome that causes multiple cognitive deficits. </a:t>
            </a:r>
            <a:endParaRPr lang="en-US" sz="1800" dirty="0" smtClean="0"/>
          </a:p>
          <a:p>
            <a:r>
              <a:rPr lang="en-US" sz="1800" dirty="0"/>
              <a:t>Alzheimer’s being the most common form of Dementia. Dementia is caused by damage to the brain</a:t>
            </a:r>
            <a:r>
              <a:rPr lang="en-US" sz="1800" dirty="0" smtClean="0"/>
              <a:t>.</a:t>
            </a:r>
          </a:p>
          <a:p>
            <a:r>
              <a:rPr lang="en-US" sz="1800" dirty="0"/>
              <a:t>The damage interferes with the brain cells ability to communicate with each other</a:t>
            </a:r>
            <a:r>
              <a:rPr lang="en-US" sz="1800" dirty="0" smtClean="0"/>
              <a:t>.</a:t>
            </a:r>
          </a:p>
          <a:p>
            <a:r>
              <a:rPr lang="en-US" sz="1800" dirty="0"/>
              <a:t>Tests like MRI’s and Cat Scans along with psychiatric evaluations may be done to help determine if Dementia is the right diagnoses</a:t>
            </a:r>
            <a:r>
              <a:rPr lang="en-US" sz="1800" dirty="0" smtClean="0"/>
              <a:t>.</a:t>
            </a:r>
          </a:p>
          <a:p>
            <a:r>
              <a:rPr lang="en-US" sz="1800" dirty="0"/>
              <a:t>Dementia is one of the leading causes of death in older people.  Care givers often have a higher stress rate</a:t>
            </a:r>
            <a:r>
              <a:rPr lang="en-US" sz="1800" dirty="0" smtClean="0"/>
              <a:t>.</a:t>
            </a:r>
          </a:p>
          <a:p>
            <a:r>
              <a:rPr lang="en-US" sz="1800" dirty="0"/>
              <a:t>The reasons for the stress and strain labeled as “caregiver burden” </a:t>
            </a:r>
            <a:r>
              <a:rPr lang="en-US" sz="1800" dirty="0" smtClean="0"/>
              <a:t>include </a:t>
            </a:r>
            <a:r>
              <a:rPr lang="en-US" sz="1800" dirty="0"/>
              <a:t>lack of support for caregivers, lack of financial resources, further stress on already strained relationships, and poor physical health on part of the </a:t>
            </a:r>
            <a:r>
              <a:rPr lang="en-US" sz="1800" dirty="0" smtClean="0"/>
              <a:t>caregiver.</a:t>
            </a:r>
          </a:p>
          <a:p>
            <a:r>
              <a:rPr lang="en-US" sz="1800" dirty="0"/>
              <a:t>Dementia not only affects the person suffering from the disease, but also the family members, who are often the care takers, as well.</a:t>
            </a:r>
          </a:p>
        </p:txBody>
      </p:sp>
    </p:spTree>
    <p:extLst>
      <p:ext uri="{BB962C8B-B14F-4D97-AF65-F5344CB8AC3E}">
        <p14:creationId xmlns:p14="http://schemas.microsoft.com/office/powerpoint/2010/main" val="4283300129"/>
      </p:ext>
    </p:extLst>
  </p:cSld>
  <p:clrMapOvr>
    <a:masterClrMapping/>
  </p:clrMapOvr>
  <mc:AlternateContent xmlns:mc="http://schemas.openxmlformats.org/markup-compatibility/2006" xmlns:p14="http://schemas.microsoft.com/office/powerpoint/2010/main">
    <mc:Choice Requires="p14">
      <p:transition spd="slow" p14:dur="2000">
        <p:push dir="u"/>
      </p:transition>
    </mc:Choice>
    <mc:Fallback xmlns="">
      <p:transition spd="slow">
        <p:push dir="u"/>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ppt_x</p:attrName>
                                        </p:attrNameLst>
                                      </p:cBhvr>
                                      <p:tavLst>
                                        <p:tav tm="0">
                                          <p:val>
                                            <p:strVal val="#ppt_x"/>
                                          </p:val>
                                        </p:tav>
                                        <p:tav tm="100000">
                                          <p:val>
                                            <p:strVal val="#ppt_x"/>
                                          </p:val>
                                        </p:tav>
                                      </p:tavLst>
                                    </p:anim>
                                    <p:anim calcmode="lin" valueType="num">
                                      <p:cBhvr>
                                        <p:cTn id="9" dur="2000" fill="hold"/>
                                        <p:tgtEl>
                                          <p:spTgt spid="2"/>
                                        </p:tgtEl>
                                        <p:attrNameLst>
                                          <p:attrName>ppt_y</p:attrName>
                                        </p:attrNameLst>
                                      </p:cBhvr>
                                      <p:tavLst>
                                        <p:tav tm="0">
                                          <p:val>
                                            <p:strVal val="#ppt_y-.1"/>
                                          </p:val>
                                        </p:tav>
                                        <p:tav tm="100000">
                                          <p:val>
                                            <p:strVal val="#ppt_y"/>
                                          </p:val>
                                        </p:tav>
                                      </p:tavLst>
                                    </p:anim>
                                  </p:childTnLst>
                                </p:cTn>
                              </p:par>
                            </p:childTnLst>
                          </p:cTn>
                        </p:par>
                        <p:par>
                          <p:cTn id="10" fill="hold">
                            <p:stCondLst>
                              <p:cond delay="2000"/>
                            </p:stCondLst>
                            <p:childTnLst>
                              <p:par>
                                <p:cTn id="11" presetID="42" presetClass="entr" presetSubtype="0" fill="hold" grpId="0" nodeType="after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4000"/>
                                        <p:tgtEl>
                                          <p:spTgt spid="3">
                                            <p:txEl>
                                              <p:pRg st="0" end="0"/>
                                            </p:txEl>
                                          </p:spTgt>
                                        </p:tgtEl>
                                      </p:cBhvr>
                                    </p:animEffect>
                                    <p:anim calcmode="lin" valueType="num">
                                      <p:cBhvr>
                                        <p:cTn id="14" dur="4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5" dur="4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6" fill="hold">
                            <p:stCondLst>
                              <p:cond delay="6000"/>
                            </p:stCondLst>
                            <p:childTnLst>
                              <p:par>
                                <p:cTn id="17" presetID="42" presetClass="entr" presetSubtype="0" fill="hold" grpId="0" nodeType="after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4000"/>
                                        <p:tgtEl>
                                          <p:spTgt spid="3">
                                            <p:txEl>
                                              <p:pRg st="1" end="1"/>
                                            </p:txEl>
                                          </p:spTgt>
                                        </p:tgtEl>
                                      </p:cBhvr>
                                    </p:animEffect>
                                    <p:anim calcmode="lin" valueType="num">
                                      <p:cBhvr>
                                        <p:cTn id="20" dur="4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4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22" fill="hold">
                            <p:stCondLst>
                              <p:cond delay="10000"/>
                            </p:stCondLst>
                            <p:childTnLst>
                              <p:par>
                                <p:cTn id="23" presetID="42" presetClass="entr" presetSubtype="0" fill="hold" grpId="0" nodeType="after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Effect transition="in" filter="fade">
                                      <p:cBhvr>
                                        <p:cTn id="25" dur="4000"/>
                                        <p:tgtEl>
                                          <p:spTgt spid="3">
                                            <p:txEl>
                                              <p:pRg st="2" end="2"/>
                                            </p:txEl>
                                          </p:spTgt>
                                        </p:tgtEl>
                                      </p:cBhvr>
                                    </p:animEffect>
                                    <p:anim calcmode="lin" valueType="num">
                                      <p:cBhvr>
                                        <p:cTn id="26" dur="4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7" dur="4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par>
                          <p:cTn id="28" fill="hold">
                            <p:stCondLst>
                              <p:cond delay="14000"/>
                            </p:stCondLst>
                            <p:childTnLst>
                              <p:par>
                                <p:cTn id="29" presetID="42" presetClass="entr" presetSubtype="0" fill="hold" grpId="0" nodeType="after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Effect transition="in" filter="fade">
                                      <p:cBhvr>
                                        <p:cTn id="31" dur="4000"/>
                                        <p:tgtEl>
                                          <p:spTgt spid="3">
                                            <p:txEl>
                                              <p:pRg st="3" end="3"/>
                                            </p:txEl>
                                          </p:spTgt>
                                        </p:tgtEl>
                                      </p:cBhvr>
                                    </p:animEffect>
                                    <p:anim calcmode="lin" valueType="num">
                                      <p:cBhvr>
                                        <p:cTn id="32" dur="4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3" dur="4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par>
                          <p:cTn id="34" fill="hold">
                            <p:stCondLst>
                              <p:cond delay="18000"/>
                            </p:stCondLst>
                            <p:childTnLst>
                              <p:par>
                                <p:cTn id="35" presetID="42" presetClass="entr" presetSubtype="0" fill="hold" grpId="0" nodeType="after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Effect transition="in" filter="fade">
                                      <p:cBhvr>
                                        <p:cTn id="37" dur="4000"/>
                                        <p:tgtEl>
                                          <p:spTgt spid="3">
                                            <p:txEl>
                                              <p:pRg st="4" end="4"/>
                                            </p:txEl>
                                          </p:spTgt>
                                        </p:tgtEl>
                                      </p:cBhvr>
                                    </p:animEffect>
                                    <p:anim calcmode="lin" valueType="num">
                                      <p:cBhvr>
                                        <p:cTn id="38" dur="4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9" dur="4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par>
                          <p:cTn id="40" fill="hold">
                            <p:stCondLst>
                              <p:cond delay="22000"/>
                            </p:stCondLst>
                            <p:childTnLst>
                              <p:par>
                                <p:cTn id="41" presetID="42" presetClass="entr" presetSubtype="0" fill="hold" grpId="0" nodeType="after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Effect transition="in" filter="fade">
                                      <p:cBhvr>
                                        <p:cTn id="43" dur="4000"/>
                                        <p:tgtEl>
                                          <p:spTgt spid="3">
                                            <p:txEl>
                                              <p:pRg st="5" end="5"/>
                                            </p:txEl>
                                          </p:spTgt>
                                        </p:tgtEl>
                                      </p:cBhvr>
                                    </p:animEffect>
                                    <p:anim calcmode="lin" valueType="num">
                                      <p:cBhvr>
                                        <p:cTn id="44" dur="4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5" dur="4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par>
                          <p:cTn id="46" fill="hold">
                            <p:stCondLst>
                              <p:cond delay="26000"/>
                            </p:stCondLst>
                            <p:childTnLst>
                              <p:par>
                                <p:cTn id="47" presetID="42" presetClass="entr" presetSubtype="0" fill="hold" grpId="0" nodeType="after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4000"/>
                                        <p:tgtEl>
                                          <p:spTgt spid="3">
                                            <p:txEl>
                                              <p:pRg st="6" end="6"/>
                                            </p:txEl>
                                          </p:spTgt>
                                        </p:tgtEl>
                                      </p:cBhvr>
                                    </p:animEffect>
                                    <p:anim calcmode="lin" valueType="num">
                                      <p:cBhvr>
                                        <p:cTn id="50" dur="4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4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609599"/>
            <a:ext cx="7924800" cy="6145272"/>
          </a:xfrm>
          <a:prstGeom prst="rect">
            <a:avLst/>
          </a:prstGeom>
          <a:noFill/>
        </p:spPr>
        <p:txBody>
          <a:bodyPr wrap="square" rtlCol="0">
            <a:spAutoFit/>
          </a:bodyPr>
          <a:lstStyle/>
          <a:p>
            <a:pPr algn="ctr">
              <a:lnSpc>
                <a:spcPct val="200000"/>
              </a:lnSpc>
              <a:spcAft>
                <a:spcPts val="1000"/>
              </a:spcAft>
            </a:pPr>
            <a:r>
              <a:rPr lang="en-US" dirty="0" smtClean="0">
                <a:effectLst/>
                <a:latin typeface="Times New Roman"/>
                <a:ea typeface="Calibri"/>
              </a:rPr>
              <a:t>Works Cited</a:t>
            </a:r>
          </a:p>
          <a:p>
            <a:pPr marL="228600" marR="0" indent="-228600">
              <a:lnSpc>
                <a:spcPct val="200000"/>
              </a:lnSpc>
              <a:spcBef>
                <a:spcPts val="0"/>
              </a:spcBef>
              <a:spcAft>
                <a:spcPts val="1000"/>
              </a:spcAft>
            </a:pPr>
            <a:r>
              <a:rPr lang="en-US" sz="1600" dirty="0" err="1" smtClean="0">
                <a:effectLst/>
                <a:latin typeface="Times New Roman"/>
                <a:ea typeface="Calibri"/>
              </a:rPr>
              <a:t>Brodaty</a:t>
            </a:r>
            <a:r>
              <a:rPr lang="en-US" sz="1600" dirty="0" smtClean="0">
                <a:effectLst/>
                <a:latin typeface="Times New Roman"/>
                <a:ea typeface="Calibri"/>
              </a:rPr>
              <a:t>, Henry, and </a:t>
            </a:r>
            <a:r>
              <a:rPr lang="en-US" sz="1600" dirty="0" err="1" smtClean="0">
                <a:effectLst/>
                <a:latin typeface="Times New Roman"/>
                <a:ea typeface="Calibri"/>
              </a:rPr>
              <a:t>Marika</a:t>
            </a:r>
            <a:r>
              <a:rPr lang="en-US" sz="1600" dirty="0" smtClean="0">
                <a:effectLst/>
                <a:latin typeface="Times New Roman"/>
                <a:ea typeface="Calibri"/>
              </a:rPr>
              <a:t> </a:t>
            </a:r>
            <a:r>
              <a:rPr lang="en-US" sz="1600" dirty="0" err="1" smtClean="0">
                <a:effectLst/>
                <a:latin typeface="Times New Roman"/>
                <a:ea typeface="Calibri"/>
              </a:rPr>
              <a:t>Donkin</a:t>
            </a:r>
            <a:r>
              <a:rPr lang="en-US" sz="1600" dirty="0" smtClean="0">
                <a:effectLst/>
                <a:latin typeface="Times New Roman"/>
                <a:ea typeface="Calibri"/>
              </a:rPr>
              <a:t>. "Abstract." </a:t>
            </a:r>
            <a:r>
              <a:rPr lang="en-US" sz="1600" i="1" dirty="0" smtClean="0">
                <a:effectLst/>
                <a:latin typeface="Times New Roman"/>
                <a:ea typeface="Calibri"/>
              </a:rPr>
              <a:t>National Center for Biotechnology Information</a:t>
            </a:r>
            <a:r>
              <a:rPr lang="en-US" sz="1600" dirty="0" smtClean="0">
                <a:effectLst/>
                <a:latin typeface="Times New Roman"/>
                <a:ea typeface="Calibri"/>
              </a:rPr>
              <a:t>. U.S. National Library of Medicine, 28 Nov. 0005. Web. 06 Nov. 2014.</a:t>
            </a:r>
          </a:p>
          <a:p>
            <a:pPr marL="228600" marR="0" indent="-228600">
              <a:lnSpc>
                <a:spcPct val="200000"/>
              </a:lnSpc>
            </a:pPr>
            <a:r>
              <a:rPr lang="en-US" sz="1600" i="1" dirty="0" smtClean="0">
                <a:effectLst/>
                <a:latin typeface="Times New Roman"/>
                <a:ea typeface="Times New Roman"/>
              </a:rPr>
              <a:t>Dementia-Patients</a:t>
            </a:r>
            <a:r>
              <a:rPr lang="en-US" sz="1600" dirty="0" smtClean="0">
                <a:effectLst/>
                <a:latin typeface="Times New Roman"/>
                <a:ea typeface="Times New Roman"/>
              </a:rPr>
              <a:t>. By Dinesh Chandra Gaur. Fig. 3</a:t>
            </a:r>
          </a:p>
          <a:p>
            <a:pPr marL="228600" marR="0" indent="-228600">
              <a:lnSpc>
                <a:spcPct val="200000"/>
              </a:lnSpc>
              <a:spcBef>
                <a:spcPts val="0"/>
              </a:spcBef>
              <a:spcAft>
                <a:spcPts val="1000"/>
              </a:spcAft>
            </a:pPr>
            <a:r>
              <a:rPr lang="en-US" sz="1600" dirty="0" smtClean="0">
                <a:effectLst/>
                <a:latin typeface="Times New Roman"/>
                <a:ea typeface="Calibri"/>
              </a:rPr>
              <a:t>"Dementia." </a:t>
            </a:r>
            <a:r>
              <a:rPr lang="en-US" sz="1600" i="1" dirty="0" smtClean="0">
                <a:effectLst/>
                <a:latin typeface="Times New Roman"/>
                <a:ea typeface="Calibri"/>
              </a:rPr>
              <a:t>Tests and Diagnosis</a:t>
            </a:r>
            <a:r>
              <a:rPr lang="en-US" sz="1600" dirty="0" smtClean="0">
                <a:effectLst/>
                <a:latin typeface="Times New Roman"/>
                <a:ea typeface="Calibri"/>
              </a:rPr>
              <a:t>. </a:t>
            </a:r>
            <a:r>
              <a:rPr lang="en-US" sz="1600" dirty="0" err="1" smtClean="0">
                <a:effectLst/>
                <a:latin typeface="Times New Roman"/>
                <a:ea typeface="Calibri"/>
              </a:rPr>
              <a:t>N.p</a:t>
            </a:r>
            <a:r>
              <a:rPr lang="en-US" sz="1600" dirty="0" smtClean="0">
                <a:effectLst/>
                <a:latin typeface="Times New Roman"/>
                <a:ea typeface="Calibri"/>
              </a:rPr>
              <a:t>., </a:t>
            </a:r>
            <a:r>
              <a:rPr lang="en-US" sz="1600" dirty="0" err="1" smtClean="0">
                <a:effectLst/>
                <a:latin typeface="Times New Roman"/>
                <a:ea typeface="Calibri"/>
              </a:rPr>
              <a:t>n.d.</a:t>
            </a:r>
            <a:r>
              <a:rPr lang="en-US" sz="1600" dirty="0" smtClean="0">
                <a:effectLst/>
                <a:latin typeface="Times New Roman"/>
                <a:ea typeface="Calibri"/>
              </a:rPr>
              <a:t> Web. 23 Oct. 2014. &lt;http://www.mayoclinic.org/diseases-conditions/dementia/basics/tests-diagnosis/con-20034399&gt;.</a:t>
            </a:r>
          </a:p>
          <a:p>
            <a:pPr>
              <a:lnSpc>
                <a:spcPct val="200000"/>
              </a:lnSpc>
            </a:pPr>
            <a:r>
              <a:rPr lang="en-US" sz="1600" dirty="0" smtClean="0">
                <a:effectLst/>
                <a:latin typeface="Times New Roman"/>
                <a:ea typeface="Times New Roman"/>
              </a:rPr>
              <a:t>Grandma &amp; I, Springfield Ohio. Personal photograph by author. 2014. Fig. 1</a:t>
            </a:r>
          </a:p>
          <a:p>
            <a:pPr marL="228600" marR="0" indent="-228600">
              <a:lnSpc>
                <a:spcPct val="200000"/>
              </a:lnSpc>
              <a:spcBef>
                <a:spcPts val="0"/>
              </a:spcBef>
              <a:spcAft>
                <a:spcPts val="1000"/>
              </a:spcAft>
            </a:pPr>
            <a:r>
              <a:rPr lang="en-US" sz="1600" dirty="0" smtClean="0">
                <a:effectLst/>
                <a:latin typeface="Times New Roman"/>
                <a:ea typeface="Calibri"/>
              </a:rPr>
              <a:t>Innes, </a:t>
            </a:r>
            <a:r>
              <a:rPr lang="en-US" sz="1600" dirty="0" err="1" smtClean="0">
                <a:effectLst/>
                <a:latin typeface="Times New Roman"/>
                <a:ea typeface="Calibri"/>
              </a:rPr>
              <a:t>Anthea</a:t>
            </a:r>
            <a:r>
              <a:rPr lang="en-US" sz="1600" dirty="0" smtClean="0">
                <a:effectLst/>
                <a:latin typeface="Times New Roman"/>
                <a:ea typeface="Calibri"/>
              </a:rPr>
              <a:t>. </a:t>
            </a:r>
            <a:r>
              <a:rPr lang="en-US" sz="1600" i="1" dirty="0" smtClean="0">
                <a:effectLst/>
                <a:latin typeface="Times New Roman"/>
                <a:ea typeface="Calibri"/>
              </a:rPr>
              <a:t>Dementia Studies : A Social Science Perspective</a:t>
            </a:r>
            <a:r>
              <a:rPr lang="en-US" sz="1600" dirty="0" smtClean="0">
                <a:effectLst/>
                <a:latin typeface="Times New Roman"/>
                <a:ea typeface="Calibri"/>
              </a:rPr>
              <a:t>. Los Angeles: SAGE, 2009. </a:t>
            </a:r>
            <a:r>
              <a:rPr lang="en-US" sz="1600" i="1" dirty="0" smtClean="0">
                <a:effectLst/>
                <a:latin typeface="Times New Roman"/>
                <a:ea typeface="Calibri"/>
              </a:rPr>
              <a:t>eBook Collection (</a:t>
            </a:r>
            <a:r>
              <a:rPr lang="en-US" sz="1600" i="1" dirty="0" err="1" smtClean="0">
                <a:effectLst/>
                <a:latin typeface="Times New Roman"/>
                <a:ea typeface="Calibri"/>
              </a:rPr>
              <a:t>EBSCOhost</a:t>
            </a:r>
            <a:r>
              <a:rPr lang="en-US" sz="1600" i="1" dirty="0" smtClean="0">
                <a:effectLst/>
                <a:latin typeface="Times New Roman"/>
                <a:ea typeface="Calibri"/>
              </a:rPr>
              <a:t>)</a:t>
            </a:r>
            <a:r>
              <a:rPr lang="en-US" sz="1600" dirty="0" smtClean="0">
                <a:effectLst/>
                <a:latin typeface="Times New Roman"/>
                <a:ea typeface="Calibri"/>
              </a:rPr>
              <a:t>. Web. 24 Oct. 2014.</a:t>
            </a:r>
          </a:p>
          <a:p>
            <a:pPr marL="228600" marR="0" indent="-228600">
              <a:lnSpc>
                <a:spcPct val="200000"/>
              </a:lnSpc>
              <a:spcBef>
                <a:spcPts val="0"/>
              </a:spcBef>
              <a:spcAft>
                <a:spcPts val="1000"/>
              </a:spcAft>
            </a:pPr>
            <a:endParaRPr lang="en-US" dirty="0">
              <a:effectLst/>
              <a:latin typeface="Times New Roman"/>
              <a:ea typeface="Calibri"/>
            </a:endParaRPr>
          </a:p>
        </p:txBody>
      </p:sp>
    </p:spTree>
    <p:extLst>
      <p:ext uri="{BB962C8B-B14F-4D97-AF65-F5344CB8AC3E}">
        <p14:creationId xmlns:p14="http://schemas.microsoft.com/office/powerpoint/2010/main" val="1400295649"/>
      </p:ext>
    </p:extLst>
  </p:cSld>
  <p:clrMapOvr>
    <a:masterClrMapping/>
  </p:clrMapOvr>
  <mc:AlternateContent xmlns:mc="http://schemas.openxmlformats.org/markup-compatibility/2006" xmlns:p14="http://schemas.microsoft.com/office/powerpoint/2010/main">
    <mc:Choice Requires="p14">
      <p:transition spd="slow" p14:dur="2000">
        <p:push dir="u"/>
      </p:transition>
    </mc:Choice>
    <mc:Fallback xmlns="">
      <p:transition spd="slow">
        <p:push dir="u"/>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up)">
                                      <p:cBhvr>
                                        <p:cTn id="7" dur="4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84200" y="533400"/>
            <a:ext cx="7620000" cy="5719514"/>
          </a:xfrm>
          <a:prstGeom prst="rect">
            <a:avLst/>
          </a:prstGeom>
          <a:noFill/>
        </p:spPr>
        <p:txBody>
          <a:bodyPr wrap="square" rtlCol="0">
            <a:spAutoFit/>
          </a:bodyPr>
          <a:lstStyle/>
          <a:p>
            <a:pPr algn="ctr">
              <a:lnSpc>
                <a:spcPct val="200000"/>
              </a:lnSpc>
              <a:spcAft>
                <a:spcPts val="1000"/>
              </a:spcAft>
            </a:pPr>
            <a:r>
              <a:rPr lang="en-US" dirty="0" smtClean="0">
                <a:effectLst/>
                <a:latin typeface="Times New Roman"/>
                <a:ea typeface="Calibri"/>
              </a:rPr>
              <a:t>Works Cited</a:t>
            </a:r>
          </a:p>
          <a:p>
            <a:pPr>
              <a:lnSpc>
                <a:spcPct val="200000"/>
              </a:lnSpc>
              <a:spcAft>
                <a:spcPts val="1000"/>
              </a:spcAft>
            </a:pPr>
            <a:r>
              <a:rPr lang="en-US" sz="1600" dirty="0" smtClean="0">
                <a:effectLst/>
                <a:latin typeface="Times New Roman"/>
                <a:ea typeface="Calibri"/>
              </a:rPr>
              <a:t>McNamara, Patrick. </a:t>
            </a:r>
            <a:r>
              <a:rPr lang="en-US" sz="1600" i="1" dirty="0" smtClean="0">
                <a:effectLst/>
                <a:latin typeface="Times New Roman"/>
                <a:ea typeface="Calibri"/>
              </a:rPr>
              <a:t>Dementia [Electronic Resource] / Patrick </a:t>
            </a:r>
            <a:r>
              <a:rPr lang="en-US" sz="1600" i="1" dirty="0" err="1" smtClean="0">
                <a:effectLst/>
                <a:latin typeface="Times New Roman"/>
                <a:ea typeface="Calibri"/>
              </a:rPr>
              <a:t>Mcnamara</a:t>
            </a:r>
            <a:r>
              <a:rPr lang="en-US" sz="1600" i="1" dirty="0" smtClean="0">
                <a:effectLst/>
                <a:latin typeface="Times New Roman"/>
                <a:ea typeface="Calibri"/>
              </a:rPr>
              <a:t>, Editor</a:t>
            </a:r>
            <a:r>
              <a:rPr lang="en-US" sz="1600" dirty="0" smtClean="0">
                <a:effectLst/>
                <a:latin typeface="Times New Roman"/>
                <a:ea typeface="Calibri"/>
              </a:rPr>
              <a:t>. </a:t>
            </a:r>
            <a:r>
              <a:rPr lang="en-US" sz="1600" dirty="0" err="1" smtClean="0">
                <a:effectLst/>
                <a:latin typeface="Times New Roman"/>
                <a:ea typeface="Calibri"/>
              </a:rPr>
              <a:t>n.p</a:t>
            </a:r>
            <a:r>
              <a:rPr lang="en-US" sz="1600" dirty="0" smtClean="0">
                <a:effectLst/>
                <a:latin typeface="Times New Roman"/>
                <a:ea typeface="Calibri"/>
              </a:rPr>
              <a:t>.: Santa Barbara, Calif. : </a:t>
            </a:r>
            <a:r>
              <a:rPr lang="en-US" sz="1600" dirty="0" err="1" smtClean="0">
                <a:effectLst/>
                <a:latin typeface="Times New Roman"/>
                <a:ea typeface="Calibri"/>
              </a:rPr>
              <a:t>Praeger</a:t>
            </a:r>
            <a:r>
              <a:rPr lang="en-US" sz="1600" dirty="0" smtClean="0">
                <a:effectLst/>
                <a:latin typeface="Times New Roman"/>
                <a:ea typeface="Calibri"/>
              </a:rPr>
              <a:t>, c2011, 2011.</a:t>
            </a:r>
            <a:r>
              <a:rPr lang="en-US" sz="1600" i="1" dirty="0" smtClean="0">
                <a:effectLst/>
                <a:latin typeface="Times New Roman"/>
                <a:ea typeface="Calibri"/>
              </a:rPr>
              <a:t>Sinclair Library</a:t>
            </a:r>
            <a:r>
              <a:rPr lang="en-US" sz="1600" dirty="0" smtClean="0">
                <a:effectLst/>
                <a:latin typeface="Times New Roman"/>
                <a:ea typeface="Calibri"/>
              </a:rPr>
              <a:t>. Web. 19 Oct. 2014.</a:t>
            </a:r>
          </a:p>
          <a:p>
            <a:pPr marL="228600" marR="0" indent="-228600">
              <a:lnSpc>
                <a:spcPct val="200000"/>
              </a:lnSpc>
              <a:spcBef>
                <a:spcPts val="0"/>
              </a:spcBef>
              <a:spcAft>
                <a:spcPts val="1000"/>
              </a:spcAft>
            </a:pPr>
            <a:r>
              <a:rPr lang="en-US" sz="1600" dirty="0" err="1" smtClean="0">
                <a:effectLst/>
                <a:latin typeface="Times New Roman"/>
                <a:ea typeface="Calibri"/>
              </a:rPr>
              <a:t>Steckl</a:t>
            </a:r>
            <a:r>
              <a:rPr lang="en-US" sz="1600" dirty="0" smtClean="0">
                <a:effectLst/>
                <a:latin typeface="Times New Roman"/>
                <a:ea typeface="Calibri"/>
              </a:rPr>
              <a:t>, Carrie, Ph.D. "Alzheimer's Disease and Other Cognitive Disorders, Dementia." </a:t>
            </a:r>
            <a:r>
              <a:rPr lang="en-US" sz="1600" i="1" dirty="0" smtClean="0">
                <a:effectLst/>
                <a:latin typeface="Times New Roman"/>
                <a:ea typeface="Calibri"/>
              </a:rPr>
              <a:t>Golf Bend Center</a:t>
            </a:r>
            <a:r>
              <a:rPr lang="en-US" sz="1600" dirty="0" smtClean="0">
                <a:effectLst/>
                <a:latin typeface="Times New Roman"/>
                <a:ea typeface="Calibri"/>
              </a:rPr>
              <a:t>. </a:t>
            </a:r>
            <a:r>
              <a:rPr lang="en-US" sz="1600" dirty="0" err="1" smtClean="0">
                <a:effectLst/>
                <a:latin typeface="Times New Roman"/>
                <a:ea typeface="Calibri"/>
              </a:rPr>
              <a:t>N.p</a:t>
            </a:r>
            <a:r>
              <a:rPr lang="en-US" sz="1600" dirty="0" smtClean="0">
                <a:effectLst/>
                <a:latin typeface="Times New Roman"/>
                <a:ea typeface="Calibri"/>
              </a:rPr>
              <a:t>., </a:t>
            </a:r>
            <a:r>
              <a:rPr lang="en-US" sz="1600" dirty="0" err="1" smtClean="0">
                <a:effectLst/>
                <a:latin typeface="Times New Roman"/>
                <a:ea typeface="Calibri"/>
              </a:rPr>
              <a:t>n.d.</a:t>
            </a:r>
            <a:r>
              <a:rPr lang="en-US" sz="1600" dirty="0" smtClean="0">
                <a:effectLst/>
                <a:latin typeface="Times New Roman"/>
                <a:ea typeface="Calibri"/>
              </a:rPr>
              <a:t> Web.</a:t>
            </a:r>
          </a:p>
          <a:p>
            <a:pPr marL="228600" marR="0" indent="-228600">
              <a:lnSpc>
                <a:spcPct val="200000"/>
              </a:lnSpc>
              <a:spcBef>
                <a:spcPts val="0"/>
              </a:spcBef>
              <a:spcAft>
                <a:spcPts val="1000"/>
              </a:spcAft>
            </a:pPr>
            <a:r>
              <a:rPr lang="en-US" sz="1600" dirty="0" smtClean="0">
                <a:effectLst/>
                <a:latin typeface="Times New Roman"/>
                <a:ea typeface="Calibri"/>
              </a:rPr>
              <a:t>Watson, Julie. "What Is Dementia? Implications For Caring At The End Of Life." </a:t>
            </a:r>
            <a:r>
              <a:rPr lang="en-US" sz="1600" i="1" dirty="0" smtClean="0">
                <a:effectLst/>
                <a:latin typeface="Times New Roman"/>
                <a:ea typeface="Calibri"/>
              </a:rPr>
              <a:t>End Of Life Journal</a:t>
            </a:r>
            <a:r>
              <a:rPr lang="en-US" sz="1600" dirty="0" smtClean="0">
                <a:effectLst/>
                <a:latin typeface="Times New Roman"/>
                <a:ea typeface="Calibri"/>
              </a:rPr>
              <a:t> 3.1 (2012): 1-9. </a:t>
            </a:r>
            <a:r>
              <a:rPr lang="en-US" sz="1600" i="1" dirty="0" smtClean="0">
                <a:effectLst/>
                <a:latin typeface="Times New Roman"/>
                <a:ea typeface="Calibri"/>
              </a:rPr>
              <a:t>CINAHL Complete</a:t>
            </a:r>
            <a:r>
              <a:rPr lang="en-US" sz="1600" dirty="0" smtClean="0">
                <a:effectLst/>
                <a:latin typeface="Times New Roman"/>
                <a:ea typeface="Calibri"/>
              </a:rPr>
              <a:t>. Web. 17 Oct. 2014.</a:t>
            </a:r>
          </a:p>
          <a:p>
            <a:pPr marL="228600" marR="0" indent="-228600">
              <a:lnSpc>
                <a:spcPct val="200000"/>
              </a:lnSpc>
              <a:spcBef>
                <a:spcPts val="0"/>
              </a:spcBef>
              <a:spcAft>
                <a:spcPts val="1000"/>
              </a:spcAft>
            </a:pPr>
            <a:r>
              <a:rPr lang="en-US" sz="1600" dirty="0" err="1" smtClean="0">
                <a:effectLst/>
                <a:latin typeface="Times New Roman"/>
                <a:ea typeface="Calibri"/>
              </a:rPr>
              <a:t>Whalley</a:t>
            </a:r>
            <a:r>
              <a:rPr lang="en-US" sz="1600" dirty="0" smtClean="0">
                <a:effectLst/>
                <a:latin typeface="Times New Roman"/>
                <a:ea typeface="Calibri"/>
              </a:rPr>
              <a:t>, Lawrence J., and John CS </a:t>
            </a:r>
            <a:r>
              <a:rPr lang="en-US" sz="1600" dirty="0" err="1" smtClean="0">
                <a:effectLst/>
                <a:latin typeface="Times New Roman"/>
                <a:ea typeface="Calibri"/>
              </a:rPr>
              <a:t>Breitner</a:t>
            </a:r>
            <a:r>
              <a:rPr lang="en-US" sz="1600" dirty="0" smtClean="0">
                <a:effectLst/>
                <a:latin typeface="Times New Roman"/>
                <a:ea typeface="Calibri"/>
              </a:rPr>
              <a:t>. </a:t>
            </a:r>
            <a:r>
              <a:rPr lang="en-US" sz="1600" i="1" dirty="0" smtClean="0">
                <a:effectLst/>
                <a:latin typeface="Times New Roman"/>
                <a:ea typeface="Calibri"/>
              </a:rPr>
              <a:t>Dementia</a:t>
            </a:r>
            <a:r>
              <a:rPr lang="en-US" sz="1600" dirty="0" smtClean="0">
                <a:effectLst/>
                <a:latin typeface="Times New Roman"/>
                <a:ea typeface="Calibri"/>
              </a:rPr>
              <a:t>. Abingdon: HEALTH Press, 2009. </a:t>
            </a:r>
            <a:r>
              <a:rPr lang="en-US" sz="1600" i="1" dirty="0" smtClean="0">
                <a:effectLst/>
                <a:latin typeface="Times New Roman"/>
                <a:ea typeface="Calibri"/>
              </a:rPr>
              <a:t>eBook Collection (</a:t>
            </a:r>
            <a:r>
              <a:rPr lang="en-US" sz="1600" i="1" dirty="0" err="1" smtClean="0">
                <a:effectLst/>
                <a:latin typeface="Times New Roman"/>
                <a:ea typeface="Calibri"/>
              </a:rPr>
              <a:t>EBSCOhost</a:t>
            </a:r>
            <a:r>
              <a:rPr lang="en-US" sz="1600" i="1" dirty="0" smtClean="0">
                <a:effectLst/>
                <a:latin typeface="Times New Roman"/>
                <a:ea typeface="Calibri"/>
              </a:rPr>
              <a:t>)</a:t>
            </a:r>
            <a:r>
              <a:rPr lang="en-US" sz="1600" dirty="0" smtClean="0">
                <a:effectLst/>
                <a:latin typeface="Times New Roman"/>
                <a:ea typeface="Calibri"/>
              </a:rPr>
              <a:t>. Web. 24 Oct. 2014.</a:t>
            </a:r>
          </a:p>
          <a:p>
            <a:r>
              <a:rPr lang="en-US" sz="1600" dirty="0" smtClean="0">
                <a:effectLst/>
                <a:latin typeface="Times New Roman"/>
                <a:ea typeface="Calibri"/>
              </a:rPr>
              <a:t>"What Is Dementia?" </a:t>
            </a:r>
            <a:r>
              <a:rPr lang="en-US" sz="1600" i="1" dirty="0" smtClean="0">
                <a:effectLst/>
                <a:latin typeface="Times New Roman"/>
                <a:ea typeface="Calibri"/>
              </a:rPr>
              <a:t>Dementia – Signs, Symptoms, Causes, Tests, Treatment, Care</a:t>
            </a:r>
            <a:r>
              <a:rPr lang="en-US" sz="1600" dirty="0" smtClean="0">
                <a:effectLst/>
                <a:latin typeface="Times New Roman"/>
                <a:ea typeface="Calibri"/>
              </a:rPr>
              <a:t>. </a:t>
            </a:r>
            <a:r>
              <a:rPr lang="en-US" sz="1600" dirty="0" err="1" smtClean="0">
                <a:effectLst/>
                <a:latin typeface="Times New Roman"/>
                <a:ea typeface="Calibri"/>
              </a:rPr>
              <a:t>N.p</a:t>
            </a:r>
            <a:r>
              <a:rPr lang="en-US" sz="1600" dirty="0" smtClean="0">
                <a:effectLst/>
                <a:latin typeface="Times New Roman"/>
                <a:ea typeface="Calibri"/>
              </a:rPr>
              <a:t>., </a:t>
            </a:r>
            <a:r>
              <a:rPr lang="en-US" sz="1600" dirty="0" err="1" smtClean="0">
                <a:effectLst/>
                <a:latin typeface="Times New Roman"/>
                <a:ea typeface="Calibri"/>
              </a:rPr>
              <a:t>n.d.</a:t>
            </a:r>
            <a:r>
              <a:rPr lang="en-US" sz="1600" dirty="0" smtClean="0">
                <a:effectLst/>
                <a:latin typeface="Times New Roman"/>
                <a:ea typeface="Calibri"/>
              </a:rPr>
              <a:t> Web. 17 Oct. 2014. &lt;http://www.alz.org/what-is-dementia.asp&gt;.</a:t>
            </a:r>
            <a:endParaRPr lang="en-US" sz="1600" dirty="0">
              <a:effectLst/>
              <a:latin typeface="Times New Roman"/>
              <a:ea typeface="Calibri"/>
            </a:endParaRPr>
          </a:p>
        </p:txBody>
      </p:sp>
    </p:spTree>
    <p:extLst>
      <p:ext uri="{BB962C8B-B14F-4D97-AF65-F5344CB8AC3E}">
        <p14:creationId xmlns:p14="http://schemas.microsoft.com/office/powerpoint/2010/main" val="1429900293"/>
      </p:ext>
    </p:extLst>
  </p:cSld>
  <p:clrMapOvr>
    <a:masterClrMapping/>
  </p:clrMapOvr>
  <mc:AlternateContent xmlns:mc="http://schemas.openxmlformats.org/markup-compatibility/2006" xmlns:p14="http://schemas.microsoft.com/office/powerpoint/2010/main">
    <mc:Choice Requires="p14">
      <p:transition spd="slow" p14:dur="2000">
        <p:push dir="u"/>
      </p:transition>
    </mc:Choice>
    <mc:Fallback xmlns="">
      <p:transition spd="slow">
        <p:push dir="u"/>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up)">
                                      <p:cBhvr>
                                        <p:cTn id="7" dur="4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C00000"/>
                </a:solidFill>
              </a:rPr>
              <a:t>Dementia is cruel and unbiased when claiming your brain as its home.</a:t>
            </a:r>
          </a:p>
        </p:txBody>
      </p:sp>
      <p:sp>
        <p:nvSpPr>
          <p:cNvPr id="3" name="Content Placeholder 2"/>
          <p:cNvSpPr>
            <a:spLocks noGrp="1"/>
          </p:cNvSpPr>
          <p:nvPr>
            <p:ph sz="quarter" idx="1"/>
          </p:nvPr>
        </p:nvSpPr>
        <p:spPr>
          <a:xfrm>
            <a:off x="647700" y="1828800"/>
            <a:ext cx="3657600" cy="3124200"/>
          </a:xfrm>
        </p:spPr>
        <p:txBody>
          <a:bodyPr>
            <a:normAutofit fontScale="70000" lnSpcReduction="20000"/>
          </a:bodyPr>
          <a:lstStyle/>
          <a:p>
            <a:pPr marL="0" indent="0" algn="ctr">
              <a:buNone/>
            </a:pPr>
            <a:r>
              <a:rPr lang="en-US" dirty="0"/>
              <a:t>Dementia hits home for me. My maternal Grandma passed away in 2009 after suffering form Dementia, particularly vascular disease, for quite some time. Even more recently my Grandma-n-law </a:t>
            </a:r>
            <a:r>
              <a:rPr lang="en-US" dirty="0" smtClean="0"/>
              <a:t>was </a:t>
            </a:r>
            <a:r>
              <a:rPr lang="en-US" dirty="0"/>
              <a:t>diagnosed with Dementia her focus being Alzheimer’s. While doing my research for this paper Grandma passed away. Being a caregiver of someone that is losing their mind (literally) is one of the hardest things that I have had the pleasure of doing.</a:t>
            </a:r>
          </a:p>
        </p:txBody>
      </p:sp>
      <p:pic>
        <p:nvPicPr>
          <p:cNvPr id="5" name="Content Placeholder 4"/>
          <p:cNvPicPr>
            <a:picLocks noGrp="1" noChangeAspect="1"/>
          </p:cNvPicPr>
          <p:nvPr>
            <p:ph sz="quarter" idx="2"/>
          </p:nvPr>
        </p:nvPicPr>
        <p:blipFill>
          <a:blip r:embed="rId2">
            <a:extLst>
              <a:ext uri="{28A0092B-C50C-407E-A947-70E740481C1C}">
                <a14:useLocalDpi xmlns:a14="http://schemas.microsoft.com/office/drawing/2010/main" val="0"/>
              </a:ext>
            </a:extLst>
          </a:blip>
          <a:stretch>
            <a:fillRect/>
          </a:stretch>
        </p:blipFill>
        <p:spPr>
          <a:xfrm>
            <a:off x="4813300" y="1600200"/>
            <a:ext cx="2571750" cy="4572000"/>
          </a:xfrm>
        </p:spPr>
      </p:pic>
      <p:sp>
        <p:nvSpPr>
          <p:cNvPr id="6" name="TextBox 5"/>
          <p:cNvSpPr txBox="1"/>
          <p:nvPr/>
        </p:nvSpPr>
        <p:spPr>
          <a:xfrm>
            <a:off x="495300" y="5257800"/>
            <a:ext cx="4038600" cy="923330"/>
          </a:xfrm>
          <a:prstGeom prst="rect">
            <a:avLst/>
          </a:prstGeom>
          <a:noFill/>
        </p:spPr>
        <p:txBody>
          <a:bodyPr wrap="square" rtlCol="0">
            <a:spAutoFit/>
          </a:bodyPr>
          <a:lstStyle/>
          <a:p>
            <a:pPr algn="ctr"/>
            <a:r>
              <a:rPr lang="en-US" dirty="0"/>
              <a:t>In this research we will learn what Dementia is and what it does to the victims and their caregivers. </a:t>
            </a:r>
          </a:p>
        </p:txBody>
      </p:sp>
    </p:spTree>
    <p:extLst>
      <p:ext uri="{BB962C8B-B14F-4D97-AF65-F5344CB8AC3E}">
        <p14:creationId xmlns:p14="http://schemas.microsoft.com/office/powerpoint/2010/main" val="3042185896"/>
      </p:ext>
    </p:extLst>
  </p:cSld>
  <p:clrMapOvr>
    <a:masterClrMapping/>
  </p:clrMapOvr>
  <mc:AlternateContent xmlns:mc="http://schemas.openxmlformats.org/markup-compatibility/2006" xmlns:p14="http://schemas.microsoft.com/office/powerpoint/2010/main">
    <mc:Choice Requires="p14">
      <p:transition spd="slow" p14:dur="2000">
        <p:push dir="u"/>
      </p:transition>
    </mc:Choice>
    <mc:Fallback xmlns="">
      <p:transition spd="slow">
        <p:push dir="u"/>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2000" fill="hold"/>
                                        <p:tgtEl>
                                          <p:spTgt spid="2"/>
                                        </p:tgtEl>
                                        <p:attrNameLst>
                                          <p:attrName>ppt_x</p:attrName>
                                        </p:attrNameLst>
                                      </p:cBhvr>
                                      <p:tavLst>
                                        <p:tav tm="0">
                                          <p:val>
                                            <p:strVal val="#ppt_x"/>
                                          </p:val>
                                        </p:tav>
                                        <p:tav tm="100000">
                                          <p:val>
                                            <p:strVal val="#ppt_x"/>
                                          </p:val>
                                        </p:tav>
                                      </p:tavLst>
                                    </p:anim>
                                    <p:anim calcmode="lin" valueType="num">
                                      <p:cBhvr additive="base">
                                        <p:cTn id="8" dur="2000" fill="hold"/>
                                        <p:tgtEl>
                                          <p:spTgt spid="2"/>
                                        </p:tgtEl>
                                        <p:attrNameLst>
                                          <p:attrName>ppt_y</p:attrName>
                                        </p:attrNameLst>
                                      </p:cBhvr>
                                      <p:tavLst>
                                        <p:tav tm="0">
                                          <p:val>
                                            <p:strVal val="1+#ppt_h/2"/>
                                          </p:val>
                                        </p:tav>
                                        <p:tav tm="100000">
                                          <p:val>
                                            <p:strVal val="#ppt_y"/>
                                          </p:val>
                                        </p:tav>
                                      </p:tavLst>
                                    </p:anim>
                                  </p:childTnLst>
                                </p:cTn>
                              </p:par>
                            </p:childTnLst>
                          </p:cTn>
                        </p:par>
                        <p:par>
                          <p:cTn id="9" fill="hold">
                            <p:stCondLst>
                              <p:cond delay="2000"/>
                            </p:stCondLst>
                            <p:childTnLst>
                              <p:par>
                                <p:cTn id="10" presetID="31" presetClass="entr" presetSubtype="0" fill="hold" nodeType="afterEffect">
                                  <p:stCondLst>
                                    <p:cond delay="1000"/>
                                  </p:stCondLst>
                                  <p:childTnLst>
                                    <p:set>
                                      <p:cBhvr>
                                        <p:cTn id="11" dur="1" fill="hold">
                                          <p:stCondLst>
                                            <p:cond delay="0"/>
                                          </p:stCondLst>
                                        </p:cTn>
                                        <p:tgtEl>
                                          <p:spTgt spid="5"/>
                                        </p:tgtEl>
                                        <p:attrNameLst>
                                          <p:attrName>style.visibility</p:attrName>
                                        </p:attrNameLst>
                                      </p:cBhvr>
                                      <p:to>
                                        <p:strVal val="visible"/>
                                      </p:to>
                                    </p:set>
                                    <p:anim calcmode="lin" valueType="num">
                                      <p:cBhvr>
                                        <p:cTn id="12" dur="2000" fill="hold"/>
                                        <p:tgtEl>
                                          <p:spTgt spid="5"/>
                                        </p:tgtEl>
                                        <p:attrNameLst>
                                          <p:attrName>ppt_w</p:attrName>
                                        </p:attrNameLst>
                                      </p:cBhvr>
                                      <p:tavLst>
                                        <p:tav tm="0">
                                          <p:val>
                                            <p:fltVal val="0"/>
                                          </p:val>
                                        </p:tav>
                                        <p:tav tm="100000">
                                          <p:val>
                                            <p:strVal val="#ppt_w"/>
                                          </p:val>
                                        </p:tav>
                                      </p:tavLst>
                                    </p:anim>
                                    <p:anim calcmode="lin" valueType="num">
                                      <p:cBhvr>
                                        <p:cTn id="13" dur="2000" fill="hold"/>
                                        <p:tgtEl>
                                          <p:spTgt spid="5"/>
                                        </p:tgtEl>
                                        <p:attrNameLst>
                                          <p:attrName>ppt_h</p:attrName>
                                        </p:attrNameLst>
                                      </p:cBhvr>
                                      <p:tavLst>
                                        <p:tav tm="0">
                                          <p:val>
                                            <p:fltVal val="0"/>
                                          </p:val>
                                        </p:tav>
                                        <p:tav tm="100000">
                                          <p:val>
                                            <p:strVal val="#ppt_h"/>
                                          </p:val>
                                        </p:tav>
                                      </p:tavLst>
                                    </p:anim>
                                    <p:anim calcmode="lin" valueType="num">
                                      <p:cBhvr>
                                        <p:cTn id="14" dur="2000" fill="hold"/>
                                        <p:tgtEl>
                                          <p:spTgt spid="5"/>
                                        </p:tgtEl>
                                        <p:attrNameLst>
                                          <p:attrName>style.rotation</p:attrName>
                                        </p:attrNameLst>
                                      </p:cBhvr>
                                      <p:tavLst>
                                        <p:tav tm="0">
                                          <p:val>
                                            <p:fltVal val="90"/>
                                          </p:val>
                                        </p:tav>
                                        <p:tav tm="100000">
                                          <p:val>
                                            <p:fltVal val="0"/>
                                          </p:val>
                                        </p:tav>
                                      </p:tavLst>
                                    </p:anim>
                                    <p:animEffect transition="in" filter="fade">
                                      <p:cBhvr>
                                        <p:cTn id="15" dur="2000"/>
                                        <p:tgtEl>
                                          <p:spTgt spid="5"/>
                                        </p:tgtEl>
                                      </p:cBhvr>
                                    </p:animEffect>
                                  </p:childTnLst>
                                </p:cTn>
                              </p:par>
                            </p:childTnLst>
                          </p:cTn>
                        </p:par>
                        <p:par>
                          <p:cTn id="16" fill="hold">
                            <p:stCondLst>
                              <p:cond delay="5000"/>
                            </p:stCondLst>
                            <p:childTnLst>
                              <p:par>
                                <p:cTn id="17" presetID="16" presetClass="entr" presetSubtype="21" fill="hold" grpId="0" nodeType="afterEffect">
                                  <p:stCondLst>
                                    <p:cond delay="500"/>
                                  </p:stCondLst>
                                  <p:childTnLst>
                                    <p:set>
                                      <p:cBhvr>
                                        <p:cTn id="18" dur="1" fill="hold">
                                          <p:stCondLst>
                                            <p:cond delay="0"/>
                                          </p:stCondLst>
                                        </p:cTn>
                                        <p:tgtEl>
                                          <p:spTgt spid="6"/>
                                        </p:tgtEl>
                                        <p:attrNameLst>
                                          <p:attrName>style.visibility</p:attrName>
                                        </p:attrNameLst>
                                      </p:cBhvr>
                                      <p:to>
                                        <p:strVal val="visible"/>
                                      </p:to>
                                    </p:set>
                                    <p:animEffect transition="in" filter="barn(inVertical)">
                                      <p:cBhvr>
                                        <p:cTn id="19" dur="3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0" y="152400"/>
            <a:ext cx="7239000" cy="914400"/>
          </a:xfrm>
        </p:spPr>
        <p:txBody>
          <a:bodyPr>
            <a:normAutofit fontScale="90000"/>
          </a:bodyPr>
          <a:lstStyle/>
          <a:p>
            <a:r>
              <a:rPr lang="en-US" sz="1800" dirty="0" smtClean="0"/>
              <a:t>Dementia </a:t>
            </a:r>
            <a:r>
              <a:rPr lang="en-US" sz="1800" dirty="0"/>
              <a:t>is a “clinical syndrome” characterized by progressive deterioration in multiple cognitive domains which is severe enough to interfere with daily functioning. (McNamara).</a:t>
            </a:r>
          </a:p>
        </p:txBody>
      </p:sp>
      <p:sp>
        <p:nvSpPr>
          <p:cNvPr id="3" name="Text Placeholder 2"/>
          <p:cNvSpPr>
            <a:spLocks noGrp="1"/>
          </p:cNvSpPr>
          <p:nvPr>
            <p:ph type="body" idx="1"/>
          </p:nvPr>
        </p:nvSpPr>
        <p:spPr>
          <a:xfrm>
            <a:off x="2133600" y="1143000"/>
            <a:ext cx="6172200" cy="5257800"/>
          </a:xfrm>
        </p:spPr>
        <p:txBody>
          <a:bodyPr>
            <a:normAutofit fontScale="92500" lnSpcReduction="20000"/>
          </a:bodyPr>
          <a:lstStyle/>
          <a:p>
            <a:pPr marL="285750" indent="-285750">
              <a:buFont typeface="Arial" panose="020B0604020202020204" pitchFamily="34" charset="0"/>
              <a:buChar char="•"/>
            </a:pPr>
            <a:r>
              <a:rPr lang="en-US" dirty="0"/>
              <a:t>The Alzheimer's Association says Dementia is caused by damage to the brain. The damage interferes with the brain cells ability to communicate with each other. This affects thinking, behavior, and feelings</a:t>
            </a:r>
            <a:r>
              <a:rPr lang="en-US" dirty="0" smtClean="0"/>
              <a:t>.</a:t>
            </a:r>
          </a:p>
          <a:p>
            <a:pPr marL="285750" indent="-285750">
              <a:buFont typeface="Arial" panose="020B0604020202020204" pitchFamily="34" charset="0"/>
              <a:buChar char="•"/>
            </a:pPr>
            <a:r>
              <a:rPr lang="en-US" dirty="0"/>
              <a:t>Different kinds of Dementia are associated with particular regions of the brain. Alzheimer’s disease, for example, has high levels of particular proteins inside and outside of the brain cells that make it hard for brain cells to stay healthy and communicate with each other. </a:t>
            </a:r>
          </a:p>
          <a:p>
            <a:pPr marL="285750" indent="-285750">
              <a:buFont typeface="Arial" panose="020B0604020202020204" pitchFamily="34" charset="0"/>
              <a:buChar char="•"/>
            </a:pPr>
            <a:r>
              <a:rPr lang="en-US" dirty="0"/>
              <a:t>The center of learning and memory in the brain is called the hippocampus. The brain cells in the hippocampus area are often the first to be damaged explaining why memory loss is one of the early symptoms of Alzheimer’s disease</a:t>
            </a:r>
            <a:r>
              <a:rPr lang="en-US" dirty="0" smtClean="0"/>
              <a:t>.</a:t>
            </a:r>
          </a:p>
          <a:p>
            <a:pPr marL="285750" indent="-285750">
              <a:buFont typeface="Arial" panose="020B0604020202020204" pitchFamily="34" charset="0"/>
              <a:buChar char="•"/>
            </a:pPr>
            <a:r>
              <a:rPr lang="en-US" dirty="0"/>
              <a:t>Brian cell damage that causes dementia </a:t>
            </a:r>
            <a:r>
              <a:rPr lang="en-US" dirty="0" smtClean="0"/>
              <a:t>is </a:t>
            </a:r>
            <a:r>
              <a:rPr lang="en-US" dirty="0"/>
              <a:t>normally permanent and worsens over time but there are some problems that are caused by conditions like depression, medication side effects, and Vitamin deficiencies… that may improve with treatment.( The Alzheimer's Association)</a:t>
            </a:r>
          </a:p>
          <a:p>
            <a:pPr marL="285750" indent="-285750">
              <a:buFont typeface="Arial" panose="020B0604020202020204" pitchFamily="34" charset="0"/>
              <a:buChar char="•"/>
            </a:pPr>
            <a:endParaRPr lang="en-US" dirty="0" smtClean="0"/>
          </a:p>
        </p:txBody>
      </p:sp>
    </p:spTree>
    <p:extLst>
      <p:ext uri="{BB962C8B-B14F-4D97-AF65-F5344CB8AC3E}">
        <p14:creationId xmlns:p14="http://schemas.microsoft.com/office/powerpoint/2010/main" val="3326179192"/>
      </p:ext>
    </p:extLst>
  </p:cSld>
  <p:clrMapOvr>
    <a:masterClrMapping/>
  </p:clrMapOvr>
  <mc:AlternateContent xmlns:mc="http://schemas.openxmlformats.org/markup-compatibility/2006" xmlns:p14="http://schemas.microsoft.com/office/powerpoint/2010/main">
    <mc:Choice Requires="p14">
      <p:transition spd="slow" p14:dur="2000">
        <p:push dir="u"/>
      </p:transition>
    </mc:Choice>
    <mc:Fallback xmlns="">
      <p:transition spd="slow">
        <p:push dir="u"/>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3000"/>
                                        <p:tgtEl>
                                          <p:spTgt spid="2"/>
                                        </p:tgtEl>
                                      </p:cBhvr>
                                    </p:animEffect>
                                  </p:childTnLst>
                                </p:cTn>
                              </p:par>
                            </p:childTnLst>
                          </p:cTn>
                        </p:par>
                        <p:par>
                          <p:cTn id="8" fill="hold">
                            <p:stCondLst>
                              <p:cond delay="3000"/>
                            </p:stCondLst>
                            <p:childTnLst>
                              <p:par>
                                <p:cTn id="9" presetID="42" presetClass="entr" presetSubtype="0" fill="hold" grpId="0" nodeType="afterEffect">
                                  <p:stCondLst>
                                    <p:cond delay="100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4000"/>
                                        <p:tgtEl>
                                          <p:spTgt spid="3">
                                            <p:txEl>
                                              <p:pRg st="0" end="0"/>
                                            </p:txEl>
                                          </p:spTgt>
                                        </p:tgtEl>
                                      </p:cBhvr>
                                    </p:animEffect>
                                    <p:anim calcmode="lin" valueType="num">
                                      <p:cBhvr>
                                        <p:cTn id="12" dur="4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3" dur="4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4" fill="hold">
                            <p:stCondLst>
                              <p:cond delay="8000"/>
                            </p:stCondLst>
                            <p:childTnLst>
                              <p:par>
                                <p:cTn id="15" presetID="42" presetClass="entr" presetSubtype="0" fill="hold" grpId="0" nodeType="afterEffect">
                                  <p:stCondLst>
                                    <p:cond delay="400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4000"/>
                                        <p:tgtEl>
                                          <p:spTgt spid="3">
                                            <p:txEl>
                                              <p:pRg st="1" end="1"/>
                                            </p:txEl>
                                          </p:spTgt>
                                        </p:tgtEl>
                                      </p:cBhvr>
                                    </p:animEffect>
                                    <p:anim calcmode="lin" valueType="num">
                                      <p:cBhvr>
                                        <p:cTn id="18" dur="4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9" dur="4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20" fill="hold">
                            <p:stCondLst>
                              <p:cond delay="16000"/>
                            </p:stCondLst>
                            <p:childTnLst>
                              <p:par>
                                <p:cTn id="21" presetID="42" presetClass="entr" presetSubtype="0" fill="hold" grpId="0" nodeType="afterEffect">
                                  <p:stCondLst>
                                    <p:cond delay="400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fade">
                                      <p:cBhvr>
                                        <p:cTn id="23" dur="4000"/>
                                        <p:tgtEl>
                                          <p:spTgt spid="3">
                                            <p:txEl>
                                              <p:pRg st="2" end="2"/>
                                            </p:txEl>
                                          </p:spTgt>
                                        </p:tgtEl>
                                      </p:cBhvr>
                                    </p:animEffect>
                                    <p:anim calcmode="lin" valueType="num">
                                      <p:cBhvr>
                                        <p:cTn id="24" dur="4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5" dur="4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par>
                          <p:cTn id="26" fill="hold">
                            <p:stCondLst>
                              <p:cond delay="24000"/>
                            </p:stCondLst>
                            <p:childTnLst>
                              <p:par>
                                <p:cTn id="27" presetID="42" presetClass="entr" presetSubtype="0" fill="hold" grpId="0" nodeType="afterEffect">
                                  <p:stCondLst>
                                    <p:cond delay="4000"/>
                                  </p:stCondLst>
                                  <p:childTnLst>
                                    <p:set>
                                      <p:cBhvr>
                                        <p:cTn id="28" dur="1" fill="hold">
                                          <p:stCondLst>
                                            <p:cond delay="0"/>
                                          </p:stCondLst>
                                        </p:cTn>
                                        <p:tgtEl>
                                          <p:spTgt spid="3">
                                            <p:txEl>
                                              <p:pRg st="3" end="3"/>
                                            </p:txEl>
                                          </p:spTgt>
                                        </p:tgtEl>
                                        <p:attrNameLst>
                                          <p:attrName>style.visibility</p:attrName>
                                        </p:attrNameLst>
                                      </p:cBhvr>
                                      <p:to>
                                        <p:strVal val="visible"/>
                                      </p:to>
                                    </p:set>
                                    <p:animEffect transition="in" filter="fade">
                                      <p:cBhvr>
                                        <p:cTn id="29" dur="4000"/>
                                        <p:tgtEl>
                                          <p:spTgt spid="3">
                                            <p:txEl>
                                              <p:pRg st="3" end="3"/>
                                            </p:txEl>
                                          </p:spTgt>
                                        </p:tgtEl>
                                      </p:cBhvr>
                                    </p:animEffect>
                                    <p:anim calcmode="lin" valueType="num">
                                      <p:cBhvr>
                                        <p:cTn id="30" dur="4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1" dur="4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rot="5400000">
            <a:off x="4274820" y="2781300"/>
            <a:ext cx="6309360" cy="1295399"/>
          </a:xfrm>
        </p:spPr>
        <p:txBody>
          <a:bodyPr>
            <a:normAutofit/>
          </a:bodyPr>
          <a:lstStyle/>
          <a:p>
            <a:r>
              <a:rPr lang="en-US" dirty="0" smtClean="0"/>
              <a:t>“In other words, saying someone has “dementia” is similar to saying that someone has a fever.” (</a:t>
            </a:r>
            <a:r>
              <a:rPr lang="en-US" dirty="0" err="1" smtClean="0"/>
              <a:t>steckl</a:t>
            </a:r>
            <a:r>
              <a:rPr lang="en-US" dirty="0" smtClean="0"/>
              <a:t>)</a:t>
            </a:r>
            <a:endParaRPr lang="en-US" dirty="0"/>
          </a:p>
        </p:txBody>
      </p:sp>
      <p:sp>
        <p:nvSpPr>
          <p:cNvPr id="12" name="Picture Placeholder 11"/>
          <p:cNvSpPr>
            <a:spLocks noGrp="1"/>
          </p:cNvSpPr>
          <p:nvPr>
            <p:ph type="pic" idx="1"/>
          </p:nvPr>
        </p:nvSpPr>
        <p:spPr/>
      </p:sp>
      <p:sp>
        <p:nvSpPr>
          <p:cNvPr id="6" name="Text Placeholder 5"/>
          <p:cNvSpPr>
            <a:spLocks noGrp="1"/>
          </p:cNvSpPr>
          <p:nvPr>
            <p:ph type="body" sz="half" idx="2"/>
          </p:nvPr>
        </p:nvSpPr>
        <p:spPr>
          <a:xfrm>
            <a:off x="304800" y="228600"/>
            <a:ext cx="5715000" cy="1066800"/>
          </a:xfrm>
        </p:spPr>
        <p:txBody>
          <a:bodyPr>
            <a:noAutofit/>
          </a:bodyPr>
          <a:lstStyle/>
          <a:p>
            <a:r>
              <a:rPr lang="en-US" sz="2000" dirty="0" smtClean="0"/>
              <a:t>Dementia can be caused by multiple medical problems or by one medical condition.</a:t>
            </a:r>
            <a:endParaRPr lang="en-US" sz="2000" dirty="0"/>
          </a:p>
        </p:txBody>
      </p:sp>
      <p:sp>
        <p:nvSpPr>
          <p:cNvPr id="3" name="Content Placeholder 2"/>
          <p:cNvSpPr>
            <a:spLocks noGrp="1"/>
          </p:cNvSpPr>
          <p:nvPr>
            <p:ph sz="quarter" idx="4294967295"/>
          </p:nvPr>
        </p:nvSpPr>
        <p:spPr>
          <a:xfrm>
            <a:off x="152400" y="3429000"/>
            <a:ext cx="5996189" cy="3307724"/>
          </a:xfrm>
        </p:spPr>
        <p:txBody>
          <a:bodyPr>
            <a:normAutofit/>
          </a:bodyPr>
          <a:lstStyle/>
          <a:p>
            <a:pPr marL="0" indent="0">
              <a:buNone/>
            </a:pPr>
            <a:r>
              <a:rPr lang="en-US" dirty="0" smtClean="0"/>
              <a:t>According to Carrie </a:t>
            </a:r>
            <a:r>
              <a:rPr lang="en-US" dirty="0" err="1" smtClean="0"/>
              <a:t>Steckl</a:t>
            </a:r>
            <a:r>
              <a:rPr lang="en-US" dirty="0" smtClean="0"/>
              <a:t> a lot of people mistakenly use dementia as a synonym for Alzheimer’s disease.</a:t>
            </a:r>
          </a:p>
          <a:p>
            <a:pPr marL="0" indent="0">
              <a:buNone/>
            </a:pPr>
            <a:r>
              <a:rPr lang="en-US" dirty="0" smtClean="0"/>
              <a:t>Dementia is an umbrella-like term that refers to any brain syndrome that causes multiple cognitive deficits. </a:t>
            </a:r>
          </a:p>
          <a:p>
            <a:endParaRPr lang="en-US" dirty="0"/>
          </a:p>
        </p:txBody>
      </p:sp>
      <p:sp>
        <p:nvSpPr>
          <p:cNvPr id="4" name="Content Placeholder 3"/>
          <p:cNvSpPr>
            <a:spLocks noGrp="1"/>
          </p:cNvSpPr>
          <p:nvPr>
            <p:ph sz="quarter" idx="4294967295"/>
          </p:nvPr>
        </p:nvSpPr>
        <p:spPr>
          <a:xfrm>
            <a:off x="152400" y="1219200"/>
            <a:ext cx="5791200" cy="2895600"/>
          </a:xfrm>
        </p:spPr>
        <p:txBody>
          <a:bodyPr>
            <a:normAutofit/>
          </a:bodyPr>
          <a:lstStyle/>
          <a:p>
            <a:pPr marL="0" indent="0" algn="ctr">
              <a:buNone/>
            </a:pPr>
            <a:r>
              <a:rPr lang="en-US" dirty="0" smtClean="0"/>
              <a:t>The </a:t>
            </a:r>
            <a:r>
              <a:rPr lang="en-US" dirty="0"/>
              <a:t>most common forms of </a:t>
            </a:r>
            <a:r>
              <a:rPr lang="en-US" dirty="0" smtClean="0"/>
              <a:t>Dementia</a:t>
            </a:r>
            <a:endParaRPr lang="en-US" dirty="0"/>
          </a:p>
          <a:p>
            <a:pPr algn="ctr"/>
            <a:r>
              <a:rPr lang="en-US" dirty="0" smtClean="0"/>
              <a:t>Alzheimer’s disease</a:t>
            </a:r>
          </a:p>
          <a:p>
            <a:pPr algn="ctr"/>
            <a:r>
              <a:rPr lang="en-US" dirty="0" smtClean="0"/>
              <a:t>Vascular Disease</a:t>
            </a:r>
          </a:p>
          <a:p>
            <a:pPr algn="ctr"/>
            <a:r>
              <a:rPr lang="en-US" dirty="0" err="1" smtClean="0"/>
              <a:t>Lewy</a:t>
            </a:r>
            <a:r>
              <a:rPr lang="en-US" dirty="0" smtClean="0"/>
              <a:t> Body Disease </a:t>
            </a:r>
          </a:p>
          <a:p>
            <a:pPr marL="0" indent="0">
              <a:buNone/>
            </a:pPr>
            <a:r>
              <a:rPr lang="en-US" dirty="0"/>
              <a:t/>
            </a:r>
            <a:br>
              <a:rPr lang="en-US" dirty="0"/>
            </a:br>
            <a:endParaRPr lang="en-US" dirty="0"/>
          </a:p>
        </p:txBody>
      </p:sp>
    </p:spTree>
    <p:extLst>
      <p:ext uri="{BB962C8B-B14F-4D97-AF65-F5344CB8AC3E}">
        <p14:creationId xmlns:p14="http://schemas.microsoft.com/office/powerpoint/2010/main" val="625006557"/>
      </p:ext>
    </p:extLst>
  </p:cSld>
  <p:clrMapOvr>
    <a:masterClrMapping/>
  </p:clrMapOvr>
  <mc:AlternateContent xmlns:mc="http://schemas.openxmlformats.org/markup-compatibility/2006" xmlns:p14="http://schemas.microsoft.com/office/powerpoint/2010/main">
    <mc:Choice Requires="p14">
      <p:transition spd="slow" p14:dur="2000">
        <p:push dir="u"/>
      </p:transition>
    </mc:Choice>
    <mc:Fallback xmlns="">
      <p:transition spd="slow">
        <p:push dir="u"/>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after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wipe(down)">
                                      <p:cBhvr>
                                        <p:cTn id="7" dur="1160">
                                          <p:stCondLst>
                                            <p:cond delay="0"/>
                                          </p:stCondLst>
                                        </p:cTn>
                                        <p:tgtEl>
                                          <p:spTgt spid="6">
                                            <p:txEl>
                                              <p:pRg st="0" end="0"/>
                                            </p:txEl>
                                          </p:spTgt>
                                        </p:tgtEl>
                                      </p:cBhvr>
                                    </p:animEffect>
                                    <p:anim calcmode="lin" valueType="num">
                                      <p:cBhvr>
                                        <p:cTn id="8" dur="3644" tmFilter="0,0; 0.14,0.36; 0.43,0.73; 0.71,0.91; 1.0,1.0">
                                          <p:stCondLst>
                                            <p:cond delay="0"/>
                                          </p:stCondLst>
                                        </p:cTn>
                                        <p:tgtEl>
                                          <p:spTgt spid="6">
                                            <p:txEl>
                                              <p:pRg st="0" end="0"/>
                                            </p:txEl>
                                          </p:spTgt>
                                        </p:tgtEl>
                                        <p:attrNameLst>
                                          <p:attrName>ppt_x</p:attrName>
                                        </p:attrNameLst>
                                      </p:cBhvr>
                                      <p:tavLst>
                                        <p:tav tm="0">
                                          <p:val>
                                            <p:strVal val="#ppt_x-0.25"/>
                                          </p:val>
                                        </p:tav>
                                        <p:tav tm="100000">
                                          <p:val>
                                            <p:strVal val="#ppt_x"/>
                                          </p:val>
                                        </p:tav>
                                      </p:tavLst>
                                    </p:anim>
                                    <p:anim calcmode="lin" valueType="num">
                                      <p:cBhvr>
                                        <p:cTn id="9" dur="1328" tmFilter="0.0,0.0; 0.25,0.07; 0.50,0.2; 0.75,0.467; 1.0,1.0">
                                          <p:stCondLst>
                                            <p:cond delay="0"/>
                                          </p:stCondLst>
                                        </p:cTn>
                                        <p:tgtEl>
                                          <p:spTgt spid="6">
                                            <p:txEl>
                                              <p:pRg st="0" end="0"/>
                                            </p:txEl>
                                          </p:spTgt>
                                        </p:tgtEl>
                                        <p:attrNameLst>
                                          <p:attrName>ppt_y</p:attrName>
                                        </p:attrNameLst>
                                      </p:cBhvr>
                                      <p:tavLst>
                                        <p:tav tm="0" fmla="#ppt_y-sin(pi*$)/3">
                                          <p:val>
                                            <p:fltVal val="0.5"/>
                                          </p:val>
                                        </p:tav>
                                        <p:tav tm="100000">
                                          <p:val>
                                            <p:fltVal val="1"/>
                                          </p:val>
                                        </p:tav>
                                      </p:tavLst>
                                    </p:anim>
                                    <p:anim calcmode="lin" valueType="num">
                                      <p:cBhvr>
                                        <p:cTn id="10" dur="1328" tmFilter="0, 0; 0.125,0.2665; 0.25,0.4; 0.375,0.465; 0.5,0.5;  0.625,0.535; 0.75,0.6; 0.875,0.7335; 1,1">
                                          <p:stCondLst>
                                            <p:cond delay="1328"/>
                                          </p:stCondLst>
                                        </p:cTn>
                                        <p:tgtEl>
                                          <p:spTgt spid="6">
                                            <p:txEl>
                                              <p:pRg st="0" end="0"/>
                                            </p:txEl>
                                          </p:spTgt>
                                        </p:tgtEl>
                                        <p:attrNameLst>
                                          <p:attrName>ppt_y</p:attrName>
                                        </p:attrNameLst>
                                      </p:cBhvr>
                                      <p:tavLst>
                                        <p:tav tm="0" fmla="#ppt_y-sin(pi*$)/9">
                                          <p:val>
                                            <p:fltVal val="0"/>
                                          </p:val>
                                        </p:tav>
                                        <p:tav tm="100000">
                                          <p:val>
                                            <p:fltVal val="1"/>
                                          </p:val>
                                        </p:tav>
                                      </p:tavLst>
                                    </p:anim>
                                    <p:anim calcmode="lin" valueType="num">
                                      <p:cBhvr>
                                        <p:cTn id="11" dur="664" tmFilter="0, 0; 0.125,0.2665; 0.25,0.4; 0.375,0.465; 0.5,0.5;  0.625,0.535; 0.75,0.6; 0.875,0.7335; 1,1">
                                          <p:stCondLst>
                                            <p:cond delay="2648"/>
                                          </p:stCondLst>
                                        </p:cTn>
                                        <p:tgtEl>
                                          <p:spTgt spid="6">
                                            <p:txEl>
                                              <p:pRg st="0" end="0"/>
                                            </p:txEl>
                                          </p:spTgt>
                                        </p:tgtEl>
                                        <p:attrNameLst>
                                          <p:attrName>ppt_y</p:attrName>
                                        </p:attrNameLst>
                                      </p:cBhvr>
                                      <p:tavLst>
                                        <p:tav tm="0" fmla="#ppt_y-sin(pi*$)/27">
                                          <p:val>
                                            <p:fltVal val="0"/>
                                          </p:val>
                                        </p:tav>
                                        <p:tav tm="100000">
                                          <p:val>
                                            <p:fltVal val="1"/>
                                          </p:val>
                                        </p:tav>
                                      </p:tavLst>
                                    </p:anim>
                                    <p:anim calcmode="lin" valueType="num">
                                      <p:cBhvr>
                                        <p:cTn id="12" dur="328" tmFilter="0, 0; 0.125,0.2665; 0.25,0.4; 0.375,0.465; 0.5,0.5;  0.625,0.535; 0.75,0.6; 0.875,0.7335; 1,1">
                                          <p:stCondLst>
                                            <p:cond delay="3312"/>
                                          </p:stCondLst>
                                        </p:cTn>
                                        <p:tgtEl>
                                          <p:spTgt spid="6">
                                            <p:txEl>
                                              <p:pRg st="0" end="0"/>
                                            </p:txEl>
                                          </p:spTgt>
                                        </p:tgtEl>
                                        <p:attrNameLst>
                                          <p:attrName>ppt_y</p:attrName>
                                        </p:attrNameLst>
                                      </p:cBhvr>
                                      <p:tavLst>
                                        <p:tav tm="0" fmla="#ppt_y-sin(pi*$)/81">
                                          <p:val>
                                            <p:fltVal val="0"/>
                                          </p:val>
                                        </p:tav>
                                        <p:tav tm="100000">
                                          <p:val>
                                            <p:fltVal val="1"/>
                                          </p:val>
                                        </p:tav>
                                      </p:tavLst>
                                    </p:anim>
                                    <p:animScale>
                                      <p:cBhvr>
                                        <p:cTn id="13" dur="52">
                                          <p:stCondLst>
                                            <p:cond delay="1300"/>
                                          </p:stCondLst>
                                        </p:cTn>
                                        <p:tgtEl>
                                          <p:spTgt spid="6">
                                            <p:txEl>
                                              <p:pRg st="0" end="0"/>
                                            </p:txEl>
                                          </p:spTgt>
                                        </p:tgtEl>
                                      </p:cBhvr>
                                      <p:to x="100000" y="60000"/>
                                    </p:animScale>
                                    <p:animScale>
                                      <p:cBhvr>
                                        <p:cTn id="14" dur="332" decel="50000">
                                          <p:stCondLst>
                                            <p:cond delay="1352"/>
                                          </p:stCondLst>
                                        </p:cTn>
                                        <p:tgtEl>
                                          <p:spTgt spid="6">
                                            <p:txEl>
                                              <p:pRg st="0" end="0"/>
                                            </p:txEl>
                                          </p:spTgt>
                                        </p:tgtEl>
                                      </p:cBhvr>
                                      <p:to x="100000" y="100000"/>
                                    </p:animScale>
                                    <p:animScale>
                                      <p:cBhvr>
                                        <p:cTn id="15" dur="52">
                                          <p:stCondLst>
                                            <p:cond delay="2624"/>
                                          </p:stCondLst>
                                        </p:cTn>
                                        <p:tgtEl>
                                          <p:spTgt spid="6">
                                            <p:txEl>
                                              <p:pRg st="0" end="0"/>
                                            </p:txEl>
                                          </p:spTgt>
                                        </p:tgtEl>
                                      </p:cBhvr>
                                      <p:to x="100000" y="80000"/>
                                    </p:animScale>
                                    <p:animScale>
                                      <p:cBhvr>
                                        <p:cTn id="16" dur="332" decel="50000">
                                          <p:stCondLst>
                                            <p:cond delay="2676"/>
                                          </p:stCondLst>
                                        </p:cTn>
                                        <p:tgtEl>
                                          <p:spTgt spid="6">
                                            <p:txEl>
                                              <p:pRg st="0" end="0"/>
                                            </p:txEl>
                                          </p:spTgt>
                                        </p:tgtEl>
                                      </p:cBhvr>
                                      <p:to x="100000" y="100000"/>
                                    </p:animScale>
                                    <p:animScale>
                                      <p:cBhvr>
                                        <p:cTn id="17" dur="52">
                                          <p:stCondLst>
                                            <p:cond delay="3284"/>
                                          </p:stCondLst>
                                        </p:cTn>
                                        <p:tgtEl>
                                          <p:spTgt spid="6">
                                            <p:txEl>
                                              <p:pRg st="0" end="0"/>
                                            </p:txEl>
                                          </p:spTgt>
                                        </p:tgtEl>
                                      </p:cBhvr>
                                      <p:to x="100000" y="90000"/>
                                    </p:animScale>
                                    <p:animScale>
                                      <p:cBhvr>
                                        <p:cTn id="18" dur="332" decel="50000">
                                          <p:stCondLst>
                                            <p:cond delay="3336"/>
                                          </p:stCondLst>
                                        </p:cTn>
                                        <p:tgtEl>
                                          <p:spTgt spid="6">
                                            <p:txEl>
                                              <p:pRg st="0" end="0"/>
                                            </p:txEl>
                                          </p:spTgt>
                                        </p:tgtEl>
                                      </p:cBhvr>
                                      <p:to x="100000" y="100000"/>
                                    </p:animScale>
                                    <p:animScale>
                                      <p:cBhvr>
                                        <p:cTn id="19" dur="52">
                                          <p:stCondLst>
                                            <p:cond delay="3616"/>
                                          </p:stCondLst>
                                        </p:cTn>
                                        <p:tgtEl>
                                          <p:spTgt spid="6">
                                            <p:txEl>
                                              <p:pRg st="0" end="0"/>
                                            </p:txEl>
                                          </p:spTgt>
                                        </p:tgtEl>
                                      </p:cBhvr>
                                      <p:to x="100000" y="95000"/>
                                    </p:animScale>
                                    <p:animScale>
                                      <p:cBhvr>
                                        <p:cTn id="20" dur="332" decel="50000">
                                          <p:stCondLst>
                                            <p:cond delay="3668"/>
                                          </p:stCondLst>
                                        </p:cTn>
                                        <p:tgtEl>
                                          <p:spTgt spid="6">
                                            <p:txEl>
                                              <p:pRg st="0" end="0"/>
                                            </p:txEl>
                                          </p:spTgt>
                                        </p:tgtEl>
                                      </p:cBhvr>
                                      <p:to x="100000" y="100000"/>
                                    </p:animScale>
                                  </p:childTnLst>
                                </p:cTn>
                              </p:par>
                            </p:childTnLst>
                          </p:cTn>
                        </p:par>
                        <p:par>
                          <p:cTn id="21" fill="hold">
                            <p:stCondLst>
                              <p:cond delay="4000"/>
                            </p:stCondLst>
                            <p:childTnLst>
                              <p:par>
                                <p:cTn id="22" presetID="42" presetClass="entr" presetSubtype="0" fill="hold" grpId="0" nodeType="afterEffect">
                                  <p:stCondLst>
                                    <p:cond delay="0"/>
                                  </p:stCondLst>
                                  <p:childTnLst>
                                    <p:set>
                                      <p:cBhvr>
                                        <p:cTn id="23" dur="1" fill="hold">
                                          <p:stCondLst>
                                            <p:cond delay="0"/>
                                          </p:stCondLst>
                                        </p:cTn>
                                        <p:tgtEl>
                                          <p:spTgt spid="4">
                                            <p:txEl>
                                              <p:pRg st="0" end="0"/>
                                            </p:txEl>
                                          </p:spTgt>
                                        </p:tgtEl>
                                        <p:attrNameLst>
                                          <p:attrName>style.visibility</p:attrName>
                                        </p:attrNameLst>
                                      </p:cBhvr>
                                      <p:to>
                                        <p:strVal val="visible"/>
                                      </p:to>
                                    </p:set>
                                    <p:animEffect transition="in" filter="fade">
                                      <p:cBhvr>
                                        <p:cTn id="24" dur="4000"/>
                                        <p:tgtEl>
                                          <p:spTgt spid="4">
                                            <p:txEl>
                                              <p:pRg st="0" end="0"/>
                                            </p:txEl>
                                          </p:spTgt>
                                        </p:tgtEl>
                                      </p:cBhvr>
                                    </p:animEffect>
                                    <p:anim calcmode="lin" valueType="num">
                                      <p:cBhvr>
                                        <p:cTn id="25" dur="4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26" dur="4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par>
                          <p:cTn id="27" fill="hold">
                            <p:stCondLst>
                              <p:cond delay="8000"/>
                            </p:stCondLst>
                            <p:childTnLst>
                              <p:par>
                                <p:cTn id="28" presetID="42" presetClass="entr" presetSubtype="0" fill="hold" grpId="0" nodeType="afterEffect">
                                  <p:stCondLst>
                                    <p:cond delay="0"/>
                                  </p:stCondLst>
                                  <p:childTnLst>
                                    <p:set>
                                      <p:cBhvr>
                                        <p:cTn id="29" dur="1" fill="hold">
                                          <p:stCondLst>
                                            <p:cond delay="0"/>
                                          </p:stCondLst>
                                        </p:cTn>
                                        <p:tgtEl>
                                          <p:spTgt spid="4">
                                            <p:txEl>
                                              <p:pRg st="1" end="1"/>
                                            </p:txEl>
                                          </p:spTgt>
                                        </p:tgtEl>
                                        <p:attrNameLst>
                                          <p:attrName>style.visibility</p:attrName>
                                        </p:attrNameLst>
                                      </p:cBhvr>
                                      <p:to>
                                        <p:strVal val="visible"/>
                                      </p:to>
                                    </p:set>
                                    <p:animEffect transition="in" filter="fade">
                                      <p:cBhvr>
                                        <p:cTn id="30" dur="3000"/>
                                        <p:tgtEl>
                                          <p:spTgt spid="4">
                                            <p:txEl>
                                              <p:pRg st="1" end="1"/>
                                            </p:txEl>
                                          </p:spTgt>
                                        </p:tgtEl>
                                      </p:cBhvr>
                                    </p:animEffect>
                                    <p:anim calcmode="lin" valueType="num">
                                      <p:cBhvr>
                                        <p:cTn id="31" dur="3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32" dur="3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par>
                          <p:cTn id="33" fill="hold">
                            <p:stCondLst>
                              <p:cond delay="11000"/>
                            </p:stCondLst>
                            <p:childTnLst>
                              <p:par>
                                <p:cTn id="34" presetID="42" presetClass="entr" presetSubtype="0" fill="hold" grpId="0" nodeType="afterEffect">
                                  <p:stCondLst>
                                    <p:cond delay="0"/>
                                  </p:stCondLst>
                                  <p:childTnLst>
                                    <p:set>
                                      <p:cBhvr>
                                        <p:cTn id="35" dur="1" fill="hold">
                                          <p:stCondLst>
                                            <p:cond delay="0"/>
                                          </p:stCondLst>
                                        </p:cTn>
                                        <p:tgtEl>
                                          <p:spTgt spid="4">
                                            <p:txEl>
                                              <p:pRg st="2" end="2"/>
                                            </p:txEl>
                                          </p:spTgt>
                                        </p:tgtEl>
                                        <p:attrNameLst>
                                          <p:attrName>style.visibility</p:attrName>
                                        </p:attrNameLst>
                                      </p:cBhvr>
                                      <p:to>
                                        <p:strVal val="visible"/>
                                      </p:to>
                                    </p:set>
                                    <p:animEffect transition="in" filter="fade">
                                      <p:cBhvr>
                                        <p:cTn id="36" dur="3000"/>
                                        <p:tgtEl>
                                          <p:spTgt spid="4">
                                            <p:txEl>
                                              <p:pRg st="2" end="2"/>
                                            </p:txEl>
                                          </p:spTgt>
                                        </p:tgtEl>
                                      </p:cBhvr>
                                    </p:animEffect>
                                    <p:anim calcmode="lin" valueType="num">
                                      <p:cBhvr>
                                        <p:cTn id="37" dur="3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38" dur="3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par>
                          <p:cTn id="39" fill="hold">
                            <p:stCondLst>
                              <p:cond delay="14000"/>
                            </p:stCondLst>
                            <p:childTnLst>
                              <p:par>
                                <p:cTn id="40" presetID="42" presetClass="entr" presetSubtype="0" fill="hold" grpId="0" nodeType="afterEffect">
                                  <p:stCondLst>
                                    <p:cond delay="0"/>
                                  </p:stCondLst>
                                  <p:childTnLst>
                                    <p:set>
                                      <p:cBhvr>
                                        <p:cTn id="41" dur="1" fill="hold">
                                          <p:stCondLst>
                                            <p:cond delay="0"/>
                                          </p:stCondLst>
                                        </p:cTn>
                                        <p:tgtEl>
                                          <p:spTgt spid="4">
                                            <p:txEl>
                                              <p:pRg st="3" end="3"/>
                                            </p:txEl>
                                          </p:spTgt>
                                        </p:tgtEl>
                                        <p:attrNameLst>
                                          <p:attrName>style.visibility</p:attrName>
                                        </p:attrNameLst>
                                      </p:cBhvr>
                                      <p:to>
                                        <p:strVal val="visible"/>
                                      </p:to>
                                    </p:set>
                                    <p:animEffect transition="in" filter="fade">
                                      <p:cBhvr>
                                        <p:cTn id="42" dur="3000"/>
                                        <p:tgtEl>
                                          <p:spTgt spid="4">
                                            <p:txEl>
                                              <p:pRg st="3" end="3"/>
                                            </p:txEl>
                                          </p:spTgt>
                                        </p:tgtEl>
                                      </p:cBhvr>
                                    </p:animEffect>
                                    <p:anim calcmode="lin" valueType="num">
                                      <p:cBhvr>
                                        <p:cTn id="43" dur="3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44" dur="3000" fill="hold"/>
                                        <p:tgtEl>
                                          <p:spTgt spid="4">
                                            <p:txEl>
                                              <p:pRg st="3" end="3"/>
                                            </p:txEl>
                                          </p:spTgt>
                                        </p:tgtEl>
                                        <p:attrNameLst>
                                          <p:attrName>ppt_y</p:attrName>
                                        </p:attrNameLst>
                                      </p:cBhvr>
                                      <p:tavLst>
                                        <p:tav tm="0">
                                          <p:val>
                                            <p:strVal val="#ppt_y+.1"/>
                                          </p:val>
                                        </p:tav>
                                        <p:tav tm="100000">
                                          <p:val>
                                            <p:strVal val="#ppt_y"/>
                                          </p:val>
                                        </p:tav>
                                      </p:tavLst>
                                    </p:anim>
                                  </p:childTnLst>
                                </p:cTn>
                              </p:par>
                            </p:childTnLst>
                          </p:cTn>
                        </p:par>
                        <p:par>
                          <p:cTn id="45" fill="hold">
                            <p:stCondLst>
                              <p:cond delay="17000"/>
                            </p:stCondLst>
                            <p:childTnLst>
                              <p:par>
                                <p:cTn id="46" presetID="42" presetClass="entr" presetSubtype="0" fill="hold" grpId="0" nodeType="afterEffect">
                                  <p:stCondLst>
                                    <p:cond delay="0"/>
                                  </p:stCondLst>
                                  <p:childTnLst>
                                    <p:set>
                                      <p:cBhvr>
                                        <p:cTn id="47" dur="1" fill="hold">
                                          <p:stCondLst>
                                            <p:cond delay="0"/>
                                          </p:stCondLst>
                                        </p:cTn>
                                        <p:tgtEl>
                                          <p:spTgt spid="4">
                                            <p:txEl>
                                              <p:pRg st="4" end="4"/>
                                            </p:txEl>
                                          </p:spTgt>
                                        </p:tgtEl>
                                        <p:attrNameLst>
                                          <p:attrName>style.visibility</p:attrName>
                                        </p:attrNameLst>
                                      </p:cBhvr>
                                      <p:to>
                                        <p:strVal val="visible"/>
                                      </p:to>
                                    </p:set>
                                    <p:animEffect transition="in" filter="fade">
                                      <p:cBhvr>
                                        <p:cTn id="48" dur="1000"/>
                                        <p:tgtEl>
                                          <p:spTgt spid="4">
                                            <p:txEl>
                                              <p:pRg st="4" end="4"/>
                                            </p:txEl>
                                          </p:spTgt>
                                        </p:tgtEl>
                                      </p:cBhvr>
                                    </p:animEffect>
                                    <p:anim calcmode="lin" valueType="num">
                                      <p:cBhvr>
                                        <p:cTn id="49"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50" dur="1000" fill="hold"/>
                                        <p:tgtEl>
                                          <p:spTgt spid="4">
                                            <p:txEl>
                                              <p:pRg st="4" end="4"/>
                                            </p:txEl>
                                          </p:spTgt>
                                        </p:tgtEl>
                                        <p:attrNameLst>
                                          <p:attrName>ppt_y</p:attrName>
                                        </p:attrNameLst>
                                      </p:cBhvr>
                                      <p:tavLst>
                                        <p:tav tm="0">
                                          <p:val>
                                            <p:strVal val="#ppt_y+.1"/>
                                          </p:val>
                                        </p:tav>
                                        <p:tav tm="100000">
                                          <p:val>
                                            <p:strVal val="#ppt_y"/>
                                          </p:val>
                                        </p:tav>
                                      </p:tavLst>
                                    </p:anim>
                                  </p:childTnLst>
                                </p:cTn>
                              </p:par>
                            </p:childTnLst>
                          </p:cTn>
                        </p:par>
                        <p:par>
                          <p:cTn id="51" fill="hold">
                            <p:stCondLst>
                              <p:cond delay="18000"/>
                            </p:stCondLst>
                            <p:childTnLst>
                              <p:par>
                                <p:cTn id="52" presetID="21" presetClass="entr" presetSubtype="1" fill="hold" grpId="0" nodeType="afterEffect">
                                  <p:stCondLst>
                                    <p:cond delay="0"/>
                                  </p:stCondLst>
                                  <p:childTnLst>
                                    <p:set>
                                      <p:cBhvr>
                                        <p:cTn id="53" dur="1" fill="hold">
                                          <p:stCondLst>
                                            <p:cond delay="0"/>
                                          </p:stCondLst>
                                        </p:cTn>
                                        <p:tgtEl>
                                          <p:spTgt spid="3">
                                            <p:txEl>
                                              <p:pRg st="0" end="0"/>
                                            </p:txEl>
                                          </p:spTgt>
                                        </p:tgtEl>
                                        <p:attrNameLst>
                                          <p:attrName>style.visibility</p:attrName>
                                        </p:attrNameLst>
                                      </p:cBhvr>
                                      <p:to>
                                        <p:strVal val="visible"/>
                                      </p:to>
                                    </p:set>
                                    <p:animEffect transition="in" filter="wheel(1)">
                                      <p:cBhvr>
                                        <p:cTn id="54" dur="4000"/>
                                        <p:tgtEl>
                                          <p:spTgt spid="3">
                                            <p:txEl>
                                              <p:pRg st="0" end="0"/>
                                            </p:txEl>
                                          </p:spTgt>
                                        </p:tgtEl>
                                      </p:cBhvr>
                                    </p:animEffect>
                                  </p:childTnLst>
                                </p:cTn>
                              </p:par>
                            </p:childTnLst>
                          </p:cTn>
                        </p:par>
                        <p:par>
                          <p:cTn id="55" fill="hold">
                            <p:stCondLst>
                              <p:cond delay="22000"/>
                            </p:stCondLst>
                            <p:childTnLst>
                              <p:par>
                                <p:cTn id="56" presetID="21" presetClass="entr" presetSubtype="1" fill="hold" grpId="0" nodeType="afterEffect">
                                  <p:stCondLst>
                                    <p:cond delay="0"/>
                                  </p:stCondLst>
                                  <p:childTnLst>
                                    <p:set>
                                      <p:cBhvr>
                                        <p:cTn id="57" dur="1" fill="hold">
                                          <p:stCondLst>
                                            <p:cond delay="0"/>
                                          </p:stCondLst>
                                        </p:cTn>
                                        <p:tgtEl>
                                          <p:spTgt spid="3">
                                            <p:txEl>
                                              <p:pRg st="1" end="1"/>
                                            </p:txEl>
                                          </p:spTgt>
                                        </p:tgtEl>
                                        <p:attrNameLst>
                                          <p:attrName>style.visibility</p:attrName>
                                        </p:attrNameLst>
                                      </p:cBhvr>
                                      <p:to>
                                        <p:strVal val="visible"/>
                                      </p:to>
                                    </p:set>
                                    <p:animEffect transition="in" filter="wheel(1)">
                                      <p:cBhvr>
                                        <p:cTn id="58" dur="4000"/>
                                        <p:tgtEl>
                                          <p:spTgt spid="3">
                                            <p:txEl>
                                              <p:pRg st="1" end="1"/>
                                            </p:txEl>
                                          </p:spTgt>
                                        </p:tgtEl>
                                      </p:cBhvr>
                                    </p:animEffect>
                                  </p:childTnLst>
                                </p:cTn>
                              </p:par>
                            </p:childTnLst>
                          </p:cTn>
                        </p:par>
                        <p:par>
                          <p:cTn id="59" fill="hold">
                            <p:stCondLst>
                              <p:cond delay="26000"/>
                            </p:stCondLst>
                            <p:childTnLst>
                              <p:par>
                                <p:cTn id="60" presetID="45" presetClass="entr" presetSubtype="0" fill="hold" grpId="0" nodeType="afterEffect">
                                  <p:stCondLst>
                                    <p:cond delay="1000"/>
                                  </p:stCondLst>
                                  <p:childTnLst>
                                    <p:set>
                                      <p:cBhvr>
                                        <p:cTn id="61" dur="1" fill="hold">
                                          <p:stCondLst>
                                            <p:cond delay="0"/>
                                          </p:stCondLst>
                                        </p:cTn>
                                        <p:tgtEl>
                                          <p:spTgt spid="2"/>
                                        </p:tgtEl>
                                        <p:attrNameLst>
                                          <p:attrName>style.visibility</p:attrName>
                                        </p:attrNameLst>
                                      </p:cBhvr>
                                      <p:to>
                                        <p:strVal val="visible"/>
                                      </p:to>
                                    </p:set>
                                    <p:animEffect transition="in" filter="fade">
                                      <p:cBhvr>
                                        <p:cTn id="62" dur="4000"/>
                                        <p:tgtEl>
                                          <p:spTgt spid="2"/>
                                        </p:tgtEl>
                                      </p:cBhvr>
                                    </p:animEffect>
                                    <p:anim calcmode="lin" valueType="num">
                                      <p:cBhvr>
                                        <p:cTn id="63" dur="4000" fill="hold"/>
                                        <p:tgtEl>
                                          <p:spTgt spid="2"/>
                                        </p:tgtEl>
                                        <p:attrNameLst>
                                          <p:attrName>ppt_w</p:attrName>
                                        </p:attrNameLst>
                                      </p:cBhvr>
                                      <p:tavLst>
                                        <p:tav tm="0" fmla="#ppt_w*sin(2.5*pi*$)">
                                          <p:val>
                                            <p:fltVal val="0"/>
                                          </p:val>
                                        </p:tav>
                                        <p:tav tm="100000">
                                          <p:val>
                                            <p:fltVal val="1"/>
                                          </p:val>
                                        </p:tav>
                                      </p:tavLst>
                                    </p:anim>
                                    <p:anim calcmode="lin" valueType="num">
                                      <p:cBhvr>
                                        <p:cTn id="64" dur="4000" fill="hold"/>
                                        <p:tgtEl>
                                          <p:spTgt spid="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build="p"/>
      <p:bldP spid="3" grpId="0" uiExpand="1" build="p"/>
      <p:bldP spid="4"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804930" y="578008"/>
            <a:ext cx="7467600" cy="186603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p:nvSpPr>
        <p:spPr>
          <a:xfrm>
            <a:off x="804930" y="685800"/>
            <a:ext cx="7467600" cy="1754326"/>
          </a:xfrm>
          <a:prstGeom prst="rect">
            <a:avLst/>
          </a:prstGeom>
          <a:noFill/>
        </p:spPr>
        <p:txBody>
          <a:bodyPr wrap="square" rtlCol="0">
            <a:spAutoFit/>
          </a:bodyPr>
          <a:lstStyle/>
          <a:p>
            <a:r>
              <a:rPr lang="en-US" dirty="0">
                <a:solidFill>
                  <a:schemeClr val="bg1"/>
                </a:solidFill>
              </a:rPr>
              <a:t>Dementia is one of the leading causes of death in older people. A follow-up study of nursing home residents with advanced dementia suggested that 55 percent of the patients died over eighteen months; pneumonia, febrile episodes, and eating problems are the most frequent complications that significantly contribute to the six-month mortality.</a:t>
            </a:r>
          </a:p>
        </p:txBody>
      </p:sp>
      <p:sp>
        <p:nvSpPr>
          <p:cNvPr id="3" name="TextBox 2"/>
          <p:cNvSpPr txBox="1"/>
          <p:nvPr/>
        </p:nvSpPr>
        <p:spPr>
          <a:xfrm>
            <a:off x="842493" y="3276600"/>
            <a:ext cx="7467600" cy="2308324"/>
          </a:xfrm>
          <a:prstGeom prst="rect">
            <a:avLst/>
          </a:prstGeom>
          <a:noFill/>
        </p:spPr>
        <p:txBody>
          <a:bodyPr wrap="square" rtlCol="0">
            <a:spAutoFit/>
          </a:bodyPr>
          <a:lstStyle/>
          <a:p>
            <a:r>
              <a:rPr lang="en-US" dirty="0"/>
              <a:t>There are several determinants of Dementia including, Gene Mutations and Genetic Risk Factors, Vascular Risk Factors, High Blood Pressure, and Diabetes Mellitus… Dementia is a major cause of functional dependence, institutionalized, and mortality among elderly people. As the population ages in the decades to come, dementia will reach an epidemic level, a scenario that poses a serious threat not only to public health but also to the social and economic development of the modern society.</a:t>
            </a:r>
          </a:p>
        </p:txBody>
      </p:sp>
    </p:spTree>
    <p:extLst>
      <p:ext uri="{BB962C8B-B14F-4D97-AF65-F5344CB8AC3E}">
        <p14:creationId xmlns:p14="http://schemas.microsoft.com/office/powerpoint/2010/main" val="1885032242"/>
      </p:ext>
    </p:extLst>
  </p:cSld>
  <p:clrMapOvr>
    <a:masterClrMapping/>
  </p:clrMapOvr>
  <mc:AlternateContent xmlns:mc="http://schemas.openxmlformats.org/markup-compatibility/2006" xmlns:p14="http://schemas.microsoft.com/office/powerpoint/2010/main">
    <mc:Choice Requires="p14">
      <p:transition spd="slow" p14:dur="2000">
        <p:push dir="u"/>
      </p:transition>
    </mc:Choice>
    <mc:Fallback xmlns="">
      <p:transition spd="slow">
        <p:push dir="u"/>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4000" fill="hold"/>
                                        <p:tgtEl>
                                          <p:spTgt spid="4"/>
                                        </p:tgtEl>
                                        <p:attrNameLst>
                                          <p:attrName>ppt_x</p:attrName>
                                        </p:attrNameLst>
                                      </p:cBhvr>
                                      <p:tavLst>
                                        <p:tav tm="0">
                                          <p:val>
                                            <p:strVal val="#ppt_x"/>
                                          </p:val>
                                        </p:tav>
                                        <p:tav tm="100000">
                                          <p:val>
                                            <p:strVal val="#ppt_x"/>
                                          </p:val>
                                        </p:tav>
                                      </p:tavLst>
                                    </p:anim>
                                    <p:anim calcmode="lin" valueType="num">
                                      <p:cBhvr additive="base">
                                        <p:cTn id="8" dur="4000" fill="hold"/>
                                        <p:tgtEl>
                                          <p:spTgt spid="4"/>
                                        </p:tgtEl>
                                        <p:attrNameLst>
                                          <p:attrName>ppt_y</p:attrName>
                                        </p:attrNameLst>
                                      </p:cBhvr>
                                      <p:tavLst>
                                        <p:tav tm="0">
                                          <p:val>
                                            <p:strVal val="1+#ppt_h/2"/>
                                          </p:val>
                                        </p:tav>
                                        <p:tav tm="100000">
                                          <p:val>
                                            <p:strVal val="#ppt_y"/>
                                          </p:val>
                                        </p:tav>
                                      </p:tavLst>
                                    </p:anim>
                                  </p:childTnLst>
                                </p:cTn>
                              </p:par>
                            </p:childTnLst>
                          </p:cTn>
                        </p:par>
                        <p:par>
                          <p:cTn id="9" fill="hold">
                            <p:stCondLst>
                              <p:cond delay="4000"/>
                            </p:stCondLst>
                            <p:childTnLst>
                              <p:par>
                                <p:cTn id="10" presetID="16" presetClass="entr" presetSubtype="21" fill="hold" grpId="0" nodeType="afterEffect">
                                  <p:stCondLst>
                                    <p:cond delay="1000"/>
                                  </p:stCondLst>
                                  <p:childTnLst>
                                    <p:set>
                                      <p:cBhvr>
                                        <p:cTn id="11" dur="1" fill="hold">
                                          <p:stCondLst>
                                            <p:cond delay="0"/>
                                          </p:stCondLst>
                                        </p:cTn>
                                        <p:tgtEl>
                                          <p:spTgt spid="3"/>
                                        </p:tgtEl>
                                        <p:attrNameLst>
                                          <p:attrName>style.visibility</p:attrName>
                                        </p:attrNameLst>
                                      </p:cBhvr>
                                      <p:to>
                                        <p:strVal val="visible"/>
                                      </p:to>
                                    </p:set>
                                    <p:animEffect transition="in" filter="barn(inVertical)">
                                      <p:cBhvr>
                                        <p:cTn id="12" dur="4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533400"/>
            <a:ext cx="6172200" cy="1905000"/>
          </a:xfrm>
        </p:spPr>
        <p:txBody>
          <a:bodyPr>
            <a:noAutofit/>
          </a:bodyPr>
          <a:lstStyle/>
          <a:p>
            <a:r>
              <a:rPr lang="en-US" sz="1700" dirty="0"/>
              <a:t>Mayo Clinic Staff we will be looking at tests and diagnoses for Dementia. Dementia symptoms have many causes so it is sometimes hard to diagnose and may take several visits to do so. To diagnose your condition, your doctor will review your medical history and symptoms and conduct a physical examination.</a:t>
            </a:r>
          </a:p>
        </p:txBody>
      </p:sp>
      <p:sp>
        <p:nvSpPr>
          <p:cNvPr id="3" name="Subtitle 2"/>
          <p:cNvSpPr>
            <a:spLocks noGrp="1"/>
          </p:cNvSpPr>
          <p:nvPr>
            <p:ph type="subTitle" idx="1"/>
          </p:nvPr>
        </p:nvSpPr>
        <p:spPr>
          <a:xfrm>
            <a:off x="2286000" y="2438400"/>
            <a:ext cx="6172200" cy="711678"/>
          </a:xfrm>
        </p:spPr>
        <p:txBody>
          <a:bodyPr/>
          <a:lstStyle/>
          <a:p>
            <a:pPr algn="ctr"/>
            <a:r>
              <a:rPr lang="en-US" dirty="0"/>
              <a:t>Doctors may order a number of tests to diagnose dementia and rule out other conditions.</a:t>
            </a:r>
          </a:p>
        </p:txBody>
      </p:sp>
      <p:sp>
        <p:nvSpPr>
          <p:cNvPr id="4" name="TextBox 3"/>
          <p:cNvSpPr txBox="1"/>
          <p:nvPr/>
        </p:nvSpPr>
        <p:spPr>
          <a:xfrm>
            <a:off x="2476500" y="3124200"/>
            <a:ext cx="6248400" cy="1754326"/>
          </a:xfrm>
          <a:prstGeom prst="rect">
            <a:avLst/>
          </a:prstGeom>
          <a:noFill/>
        </p:spPr>
        <p:txBody>
          <a:bodyPr wrap="square" rtlCol="0">
            <a:spAutoFit/>
          </a:bodyPr>
          <a:lstStyle/>
          <a:p>
            <a:pPr marL="285750" indent="-285750">
              <a:buClr>
                <a:schemeClr val="accent1"/>
              </a:buClr>
              <a:buSzPct val="110000"/>
              <a:buFont typeface="Courier New" panose="02070309020205020404" pitchFamily="49" charset="0"/>
              <a:buChar char="o"/>
            </a:pPr>
            <a:r>
              <a:rPr lang="en-US" dirty="0"/>
              <a:t>Cognitive </a:t>
            </a:r>
            <a:endParaRPr lang="en-US" dirty="0" smtClean="0"/>
          </a:p>
          <a:p>
            <a:pPr marL="285750" indent="-285750">
              <a:buClr>
                <a:schemeClr val="accent1"/>
              </a:buClr>
              <a:buSzPct val="110000"/>
              <a:buFont typeface="Courier New" panose="02070309020205020404" pitchFamily="49" charset="0"/>
              <a:buChar char="o"/>
            </a:pPr>
            <a:r>
              <a:rPr lang="en-US" dirty="0"/>
              <a:t>N</a:t>
            </a:r>
            <a:r>
              <a:rPr lang="en-US" dirty="0" smtClean="0"/>
              <a:t>europsychological tests</a:t>
            </a:r>
          </a:p>
          <a:p>
            <a:pPr marL="285750" indent="-285750">
              <a:buClr>
                <a:schemeClr val="accent1"/>
              </a:buClr>
              <a:buSzPct val="110000"/>
              <a:buFont typeface="Courier New" panose="02070309020205020404" pitchFamily="49" charset="0"/>
              <a:buChar char="o"/>
            </a:pPr>
            <a:r>
              <a:rPr lang="en-US" dirty="0" smtClean="0"/>
              <a:t>Neurological evaluation</a:t>
            </a:r>
          </a:p>
          <a:p>
            <a:pPr marL="285750" indent="-285750">
              <a:buClr>
                <a:schemeClr val="accent1"/>
              </a:buClr>
              <a:buSzPct val="110000"/>
              <a:buFont typeface="Courier New" panose="02070309020205020404" pitchFamily="49" charset="0"/>
              <a:buChar char="o"/>
            </a:pPr>
            <a:r>
              <a:rPr lang="en-US" dirty="0" smtClean="0"/>
              <a:t>Brain scans</a:t>
            </a:r>
          </a:p>
          <a:p>
            <a:pPr marL="285750" indent="-285750">
              <a:buClr>
                <a:schemeClr val="accent1"/>
              </a:buClr>
              <a:buSzPct val="110000"/>
              <a:buFont typeface="Courier New" panose="02070309020205020404" pitchFamily="49" charset="0"/>
              <a:buChar char="o"/>
            </a:pPr>
            <a:r>
              <a:rPr lang="en-US" dirty="0" smtClean="0"/>
              <a:t>Laboratory tests</a:t>
            </a:r>
          </a:p>
          <a:p>
            <a:pPr marL="285750" indent="-285750">
              <a:buClr>
                <a:schemeClr val="accent1"/>
              </a:buClr>
              <a:buSzPct val="110000"/>
              <a:buFont typeface="Courier New" panose="02070309020205020404" pitchFamily="49" charset="0"/>
              <a:buChar char="o"/>
            </a:pPr>
            <a:r>
              <a:rPr lang="en-US" dirty="0" smtClean="0"/>
              <a:t>Psychiatric </a:t>
            </a:r>
            <a:r>
              <a:rPr lang="en-US" dirty="0"/>
              <a:t>evaluation</a:t>
            </a:r>
          </a:p>
        </p:txBody>
      </p:sp>
      <p:sp>
        <p:nvSpPr>
          <p:cNvPr id="5" name="TextBox 4"/>
          <p:cNvSpPr txBox="1"/>
          <p:nvPr/>
        </p:nvSpPr>
        <p:spPr>
          <a:xfrm>
            <a:off x="2489200" y="5105400"/>
            <a:ext cx="6426200" cy="1323439"/>
          </a:xfrm>
          <a:prstGeom prst="rect">
            <a:avLst/>
          </a:prstGeom>
          <a:noFill/>
        </p:spPr>
        <p:txBody>
          <a:bodyPr wrap="square" rtlCol="0">
            <a:spAutoFit/>
          </a:bodyPr>
          <a:lstStyle/>
          <a:p>
            <a:r>
              <a:rPr lang="en-US" sz="1600" dirty="0" smtClean="0"/>
              <a:t>Cognitive and neuropsychological tests evaluate your thinking. A number of tests measure thinking skills such as memory, orientation, reasoning and judgment, language skills, and attention. In a neurological evaluation, doctors will evaluate your movement, senses, balance, reflexes and other areas.</a:t>
            </a:r>
            <a:endParaRPr lang="en-US" sz="1600" dirty="0"/>
          </a:p>
        </p:txBody>
      </p:sp>
    </p:spTree>
    <p:extLst>
      <p:ext uri="{BB962C8B-B14F-4D97-AF65-F5344CB8AC3E}">
        <p14:creationId xmlns:p14="http://schemas.microsoft.com/office/powerpoint/2010/main" val="1484592170"/>
      </p:ext>
    </p:extLst>
  </p:cSld>
  <p:clrMapOvr>
    <a:masterClrMapping/>
  </p:clrMapOvr>
  <mc:AlternateContent xmlns:mc="http://schemas.openxmlformats.org/markup-compatibility/2006" xmlns:p14="http://schemas.microsoft.com/office/powerpoint/2010/main">
    <mc:Choice Requires="p14">
      <p:transition spd="slow" p14:dur="2000">
        <p:push dir="u"/>
      </p:transition>
    </mc:Choice>
    <mc:Fallback xmlns="">
      <p:transition spd="slow">
        <p:push dir="u"/>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4000"/>
                                        <p:tgtEl>
                                          <p:spTgt spid="2"/>
                                        </p:tgtEl>
                                      </p:cBhvr>
                                    </p:animEffect>
                                    <p:anim calcmode="lin" valueType="num">
                                      <p:cBhvr>
                                        <p:cTn id="8" dur="4000" fill="hold"/>
                                        <p:tgtEl>
                                          <p:spTgt spid="2"/>
                                        </p:tgtEl>
                                        <p:attrNameLst>
                                          <p:attrName>ppt_w</p:attrName>
                                        </p:attrNameLst>
                                      </p:cBhvr>
                                      <p:tavLst>
                                        <p:tav tm="0" fmla="#ppt_w*sin(2.5*pi*$)">
                                          <p:val>
                                            <p:fltVal val="0"/>
                                          </p:val>
                                        </p:tav>
                                        <p:tav tm="100000">
                                          <p:val>
                                            <p:fltVal val="1"/>
                                          </p:val>
                                        </p:tav>
                                      </p:tavLst>
                                    </p:anim>
                                    <p:anim calcmode="lin" valueType="num">
                                      <p:cBhvr>
                                        <p:cTn id="9" dur="4000" fill="hold"/>
                                        <p:tgtEl>
                                          <p:spTgt spid="2"/>
                                        </p:tgtEl>
                                        <p:attrNameLst>
                                          <p:attrName>ppt_h</p:attrName>
                                        </p:attrNameLst>
                                      </p:cBhvr>
                                      <p:tavLst>
                                        <p:tav tm="0">
                                          <p:val>
                                            <p:strVal val="#ppt_h"/>
                                          </p:val>
                                        </p:tav>
                                        <p:tav tm="100000">
                                          <p:val>
                                            <p:strVal val="#ppt_h"/>
                                          </p:val>
                                        </p:tav>
                                      </p:tavLst>
                                    </p:anim>
                                  </p:childTnLst>
                                </p:cTn>
                              </p:par>
                            </p:childTnLst>
                          </p:cTn>
                        </p:par>
                        <p:par>
                          <p:cTn id="10" fill="hold">
                            <p:stCondLst>
                              <p:cond delay="4000"/>
                            </p:stCondLst>
                            <p:childTnLst>
                              <p:par>
                                <p:cTn id="11" presetID="1" presetClass="entr" presetSubtype="0" fill="hold" grpId="0" nodeType="afterEffect">
                                  <p:stCondLst>
                                    <p:cond delay="2000"/>
                                  </p:stCondLst>
                                  <p:childTnLst>
                                    <p:set>
                                      <p:cBhvr>
                                        <p:cTn id="12" dur="1" fill="hold">
                                          <p:stCondLst>
                                            <p:cond delay="0"/>
                                          </p:stCondLst>
                                        </p:cTn>
                                        <p:tgtEl>
                                          <p:spTgt spid="3">
                                            <p:txEl>
                                              <p:pRg st="0" end="0"/>
                                            </p:txEl>
                                          </p:spTgt>
                                        </p:tgtEl>
                                        <p:attrNameLst>
                                          <p:attrName>style.visibility</p:attrName>
                                        </p:attrNameLst>
                                      </p:cBhvr>
                                      <p:to>
                                        <p:strVal val="visible"/>
                                      </p:to>
                                    </p:set>
                                  </p:childTnLst>
                                </p:cTn>
                              </p:par>
                            </p:childTnLst>
                          </p:cTn>
                        </p:par>
                        <p:par>
                          <p:cTn id="13" fill="hold">
                            <p:stCondLst>
                              <p:cond delay="6000"/>
                            </p:stCondLst>
                            <p:childTnLst>
                              <p:par>
                                <p:cTn id="14" presetID="31" presetClass="entr" presetSubtype="0" fill="hold" grpId="0" nodeType="afterEffect">
                                  <p:stCondLst>
                                    <p:cond delay="0"/>
                                  </p:stCondLst>
                                  <p:childTnLst>
                                    <p:set>
                                      <p:cBhvr>
                                        <p:cTn id="15" dur="1" fill="hold">
                                          <p:stCondLst>
                                            <p:cond delay="0"/>
                                          </p:stCondLst>
                                        </p:cTn>
                                        <p:tgtEl>
                                          <p:spTgt spid="4"/>
                                        </p:tgtEl>
                                        <p:attrNameLst>
                                          <p:attrName>style.visibility</p:attrName>
                                        </p:attrNameLst>
                                      </p:cBhvr>
                                      <p:to>
                                        <p:strVal val="visible"/>
                                      </p:to>
                                    </p:set>
                                    <p:anim calcmode="lin" valueType="num">
                                      <p:cBhvr>
                                        <p:cTn id="16" dur="4000" fill="hold"/>
                                        <p:tgtEl>
                                          <p:spTgt spid="4"/>
                                        </p:tgtEl>
                                        <p:attrNameLst>
                                          <p:attrName>ppt_w</p:attrName>
                                        </p:attrNameLst>
                                      </p:cBhvr>
                                      <p:tavLst>
                                        <p:tav tm="0">
                                          <p:val>
                                            <p:fltVal val="0"/>
                                          </p:val>
                                        </p:tav>
                                        <p:tav tm="100000">
                                          <p:val>
                                            <p:strVal val="#ppt_w"/>
                                          </p:val>
                                        </p:tav>
                                      </p:tavLst>
                                    </p:anim>
                                    <p:anim calcmode="lin" valueType="num">
                                      <p:cBhvr>
                                        <p:cTn id="17" dur="4000" fill="hold"/>
                                        <p:tgtEl>
                                          <p:spTgt spid="4"/>
                                        </p:tgtEl>
                                        <p:attrNameLst>
                                          <p:attrName>ppt_h</p:attrName>
                                        </p:attrNameLst>
                                      </p:cBhvr>
                                      <p:tavLst>
                                        <p:tav tm="0">
                                          <p:val>
                                            <p:fltVal val="0"/>
                                          </p:val>
                                        </p:tav>
                                        <p:tav tm="100000">
                                          <p:val>
                                            <p:strVal val="#ppt_h"/>
                                          </p:val>
                                        </p:tav>
                                      </p:tavLst>
                                    </p:anim>
                                    <p:anim calcmode="lin" valueType="num">
                                      <p:cBhvr>
                                        <p:cTn id="18" dur="4000" fill="hold"/>
                                        <p:tgtEl>
                                          <p:spTgt spid="4"/>
                                        </p:tgtEl>
                                        <p:attrNameLst>
                                          <p:attrName>style.rotation</p:attrName>
                                        </p:attrNameLst>
                                      </p:cBhvr>
                                      <p:tavLst>
                                        <p:tav tm="0">
                                          <p:val>
                                            <p:fltVal val="90"/>
                                          </p:val>
                                        </p:tav>
                                        <p:tav tm="100000">
                                          <p:val>
                                            <p:fltVal val="0"/>
                                          </p:val>
                                        </p:tav>
                                      </p:tavLst>
                                    </p:anim>
                                    <p:animEffect transition="in" filter="fade">
                                      <p:cBhvr>
                                        <p:cTn id="19" dur="4000"/>
                                        <p:tgtEl>
                                          <p:spTgt spid="4"/>
                                        </p:tgtEl>
                                      </p:cBhvr>
                                    </p:animEffect>
                                  </p:childTnLst>
                                </p:cTn>
                              </p:par>
                            </p:childTnLst>
                          </p:cTn>
                        </p:par>
                        <p:par>
                          <p:cTn id="20" fill="hold">
                            <p:stCondLst>
                              <p:cond delay="10000"/>
                            </p:stCondLst>
                            <p:childTnLst>
                              <p:par>
                                <p:cTn id="21" presetID="16" presetClass="entr" presetSubtype="21" fill="hold" grpId="0" nodeType="afterEffect">
                                  <p:stCondLst>
                                    <p:cond delay="1000"/>
                                  </p:stCondLst>
                                  <p:childTnLst>
                                    <p:set>
                                      <p:cBhvr>
                                        <p:cTn id="22" dur="1" fill="hold">
                                          <p:stCondLst>
                                            <p:cond delay="0"/>
                                          </p:stCondLst>
                                        </p:cTn>
                                        <p:tgtEl>
                                          <p:spTgt spid="5"/>
                                        </p:tgtEl>
                                        <p:attrNameLst>
                                          <p:attrName>style.visibility</p:attrName>
                                        </p:attrNameLst>
                                      </p:cBhvr>
                                      <p:to>
                                        <p:strVal val="visible"/>
                                      </p:to>
                                    </p:set>
                                    <p:animEffect transition="in" filter="barn(inVertical)">
                                      <p:cBhvr>
                                        <p:cTn id="23" dur="4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p:bldP spid="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57400" y="863746"/>
            <a:ext cx="3352800" cy="1981200"/>
          </a:xfrm>
        </p:spPr>
        <p:txBody>
          <a:bodyPr>
            <a:normAutofit/>
          </a:bodyPr>
          <a:lstStyle/>
          <a:p>
            <a:pPr algn="ctr"/>
            <a:r>
              <a:rPr lang="en-US" sz="2000" dirty="0"/>
              <a:t>Brain scans, such as a CT or MRI, are used to check for evidence of stroke or bleeding and to rule out a tumor. </a:t>
            </a:r>
          </a:p>
        </p:txBody>
      </p:sp>
      <p:sp>
        <p:nvSpPr>
          <p:cNvPr id="3" name="Text Placeholder 2"/>
          <p:cNvSpPr>
            <a:spLocks noGrp="1"/>
          </p:cNvSpPr>
          <p:nvPr>
            <p:ph type="body" idx="1"/>
          </p:nvPr>
        </p:nvSpPr>
        <p:spPr>
          <a:xfrm>
            <a:off x="2286000" y="3581400"/>
            <a:ext cx="6483350" cy="2590800"/>
          </a:xfrm>
        </p:spPr>
        <p:txBody>
          <a:bodyPr/>
          <a:lstStyle/>
          <a:p>
            <a:r>
              <a:rPr lang="en-US" dirty="0"/>
              <a:t>In laboratory tests they do simple blood tests to rule out physical problems that can affect brain function, such as vitamin B-12 deficiency or an underactive thyroid gland. A psychiatric evaluation may be done by a psychologist or a psychiatrist. They will evaluate whether or not other conditions, such as depression or another psychological condition, may be causing the symptoms.</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02300" y="685800"/>
            <a:ext cx="3067050" cy="2337092"/>
          </a:xfrm>
          <a:prstGeom prst="rect">
            <a:avLst/>
          </a:prstGeom>
        </p:spPr>
      </p:pic>
    </p:spTree>
    <p:extLst>
      <p:ext uri="{BB962C8B-B14F-4D97-AF65-F5344CB8AC3E}">
        <p14:creationId xmlns:p14="http://schemas.microsoft.com/office/powerpoint/2010/main" val="1917738292"/>
      </p:ext>
    </p:extLst>
  </p:cSld>
  <p:clrMapOvr>
    <a:masterClrMapping/>
  </p:clrMapOvr>
  <mc:AlternateContent xmlns:mc="http://schemas.openxmlformats.org/markup-compatibility/2006" xmlns:p14="http://schemas.microsoft.com/office/powerpoint/2010/main">
    <mc:Choice Requires="p14">
      <p:transition spd="slow" p14:dur="2000">
        <p:push dir="u"/>
      </p:transition>
    </mc:Choice>
    <mc:Fallback xmlns="">
      <p:transition spd="slow">
        <p:push dir="u"/>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3000"/>
                                        <p:tgtEl>
                                          <p:spTgt spid="2"/>
                                        </p:tgtEl>
                                      </p:cBhvr>
                                    </p:animEffect>
                                  </p:childTnLst>
                                </p:cTn>
                              </p:par>
                            </p:childTnLst>
                          </p:cTn>
                        </p:par>
                        <p:par>
                          <p:cTn id="8" fill="hold">
                            <p:stCondLst>
                              <p:cond delay="3000"/>
                            </p:stCondLst>
                            <p:childTnLst>
                              <p:par>
                                <p:cTn id="9" presetID="26" presetClass="entr" presetSubtype="0" fill="hold"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wipe(down)">
                                      <p:cBhvr>
                                        <p:cTn id="11" dur="1160">
                                          <p:stCondLst>
                                            <p:cond delay="0"/>
                                          </p:stCondLst>
                                        </p:cTn>
                                        <p:tgtEl>
                                          <p:spTgt spid="4"/>
                                        </p:tgtEl>
                                      </p:cBhvr>
                                    </p:animEffect>
                                    <p:anim calcmode="lin" valueType="num">
                                      <p:cBhvr>
                                        <p:cTn id="12" dur="3644"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13" dur="1328"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4" dur="1328" tmFilter="0, 0; 0.125,0.2665; 0.25,0.4; 0.375,0.465; 0.5,0.5;  0.625,0.535; 0.75,0.6; 0.875,0.7335; 1,1">
                                          <p:stCondLst>
                                            <p:cond delay="1328"/>
                                          </p:stCondLst>
                                        </p:cTn>
                                        <p:tgtEl>
                                          <p:spTgt spid="4"/>
                                        </p:tgtEl>
                                        <p:attrNameLst>
                                          <p:attrName>ppt_y</p:attrName>
                                        </p:attrNameLst>
                                      </p:cBhvr>
                                      <p:tavLst>
                                        <p:tav tm="0" fmla="#ppt_y-sin(pi*$)/9">
                                          <p:val>
                                            <p:fltVal val="0"/>
                                          </p:val>
                                        </p:tav>
                                        <p:tav tm="100000">
                                          <p:val>
                                            <p:fltVal val="1"/>
                                          </p:val>
                                        </p:tav>
                                      </p:tavLst>
                                    </p:anim>
                                    <p:anim calcmode="lin" valueType="num">
                                      <p:cBhvr>
                                        <p:cTn id="15" dur="664" tmFilter="0, 0; 0.125,0.2665; 0.25,0.4; 0.375,0.465; 0.5,0.5;  0.625,0.535; 0.75,0.6; 0.875,0.7335; 1,1">
                                          <p:stCondLst>
                                            <p:cond delay="2648"/>
                                          </p:stCondLst>
                                        </p:cTn>
                                        <p:tgtEl>
                                          <p:spTgt spid="4"/>
                                        </p:tgtEl>
                                        <p:attrNameLst>
                                          <p:attrName>ppt_y</p:attrName>
                                        </p:attrNameLst>
                                      </p:cBhvr>
                                      <p:tavLst>
                                        <p:tav tm="0" fmla="#ppt_y-sin(pi*$)/27">
                                          <p:val>
                                            <p:fltVal val="0"/>
                                          </p:val>
                                        </p:tav>
                                        <p:tav tm="100000">
                                          <p:val>
                                            <p:fltVal val="1"/>
                                          </p:val>
                                        </p:tav>
                                      </p:tavLst>
                                    </p:anim>
                                    <p:anim calcmode="lin" valueType="num">
                                      <p:cBhvr>
                                        <p:cTn id="16" dur="328" tmFilter="0, 0; 0.125,0.2665; 0.25,0.4; 0.375,0.465; 0.5,0.5;  0.625,0.535; 0.75,0.6; 0.875,0.7335; 1,1">
                                          <p:stCondLst>
                                            <p:cond delay="3312"/>
                                          </p:stCondLst>
                                        </p:cTn>
                                        <p:tgtEl>
                                          <p:spTgt spid="4"/>
                                        </p:tgtEl>
                                        <p:attrNameLst>
                                          <p:attrName>ppt_y</p:attrName>
                                        </p:attrNameLst>
                                      </p:cBhvr>
                                      <p:tavLst>
                                        <p:tav tm="0" fmla="#ppt_y-sin(pi*$)/81">
                                          <p:val>
                                            <p:fltVal val="0"/>
                                          </p:val>
                                        </p:tav>
                                        <p:tav tm="100000">
                                          <p:val>
                                            <p:fltVal val="1"/>
                                          </p:val>
                                        </p:tav>
                                      </p:tavLst>
                                    </p:anim>
                                    <p:animScale>
                                      <p:cBhvr>
                                        <p:cTn id="17" dur="52">
                                          <p:stCondLst>
                                            <p:cond delay="1300"/>
                                          </p:stCondLst>
                                        </p:cTn>
                                        <p:tgtEl>
                                          <p:spTgt spid="4"/>
                                        </p:tgtEl>
                                      </p:cBhvr>
                                      <p:to x="100000" y="60000"/>
                                    </p:animScale>
                                    <p:animScale>
                                      <p:cBhvr>
                                        <p:cTn id="18" dur="332" decel="50000">
                                          <p:stCondLst>
                                            <p:cond delay="1352"/>
                                          </p:stCondLst>
                                        </p:cTn>
                                        <p:tgtEl>
                                          <p:spTgt spid="4"/>
                                        </p:tgtEl>
                                      </p:cBhvr>
                                      <p:to x="100000" y="100000"/>
                                    </p:animScale>
                                    <p:animScale>
                                      <p:cBhvr>
                                        <p:cTn id="19" dur="52">
                                          <p:stCondLst>
                                            <p:cond delay="2624"/>
                                          </p:stCondLst>
                                        </p:cTn>
                                        <p:tgtEl>
                                          <p:spTgt spid="4"/>
                                        </p:tgtEl>
                                      </p:cBhvr>
                                      <p:to x="100000" y="80000"/>
                                    </p:animScale>
                                    <p:animScale>
                                      <p:cBhvr>
                                        <p:cTn id="20" dur="332" decel="50000">
                                          <p:stCondLst>
                                            <p:cond delay="2676"/>
                                          </p:stCondLst>
                                        </p:cTn>
                                        <p:tgtEl>
                                          <p:spTgt spid="4"/>
                                        </p:tgtEl>
                                      </p:cBhvr>
                                      <p:to x="100000" y="100000"/>
                                    </p:animScale>
                                    <p:animScale>
                                      <p:cBhvr>
                                        <p:cTn id="21" dur="52">
                                          <p:stCondLst>
                                            <p:cond delay="3284"/>
                                          </p:stCondLst>
                                        </p:cTn>
                                        <p:tgtEl>
                                          <p:spTgt spid="4"/>
                                        </p:tgtEl>
                                      </p:cBhvr>
                                      <p:to x="100000" y="90000"/>
                                    </p:animScale>
                                    <p:animScale>
                                      <p:cBhvr>
                                        <p:cTn id="22" dur="332" decel="50000">
                                          <p:stCondLst>
                                            <p:cond delay="3336"/>
                                          </p:stCondLst>
                                        </p:cTn>
                                        <p:tgtEl>
                                          <p:spTgt spid="4"/>
                                        </p:tgtEl>
                                      </p:cBhvr>
                                      <p:to x="100000" y="100000"/>
                                    </p:animScale>
                                    <p:animScale>
                                      <p:cBhvr>
                                        <p:cTn id="23" dur="52">
                                          <p:stCondLst>
                                            <p:cond delay="3616"/>
                                          </p:stCondLst>
                                        </p:cTn>
                                        <p:tgtEl>
                                          <p:spTgt spid="4"/>
                                        </p:tgtEl>
                                      </p:cBhvr>
                                      <p:to x="100000" y="95000"/>
                                    </p:animScale>
                                    <p:animScale>
                                      <p:cBhvr>
                                        <p:cTn id="24" dur="332" decel="50000">
                                          <p:stCondLst>
                                            <p:cond delay="3668"/>
                                          </p:stCondLst>
                                        </p:cTn>
                                        <p:tgtEl>
                                          <p:spTgt spid="4"/>
                                        </p:tgtEl>
                                      </p:cBhvr>
                                      <p:to x="100000" y="100000"/>
                                    </p:animScale>
                                  </p:childTnLst>
                                </p:cTn>
                              </p:par>
                            </p:childTnLst>
                          </p:cTn>
                        </p:par>
                        <p:par>
                          <p:cTn id="25" fill="hold">
                            <p:stCondLst>
                              <p:cond delay="7000"/>
                            </p:stCondLst>
                            <p:childTnLst>
                              <p:par>
                                <p:cTn id="26" presetID="42" presetClass="entr" presetSubtype="0" fill="hold" grpId="0" nodeType="afterEffect">
                                  <p:stCondLst>
                                    <p:cond delay="0"/>
                                  </p:stCondLst>
                                  <p:childTnLst>
                                    <p:set>
                                      <p:cBhvr>
                                        <p:cTn id="27" dur="1" fill="hold">
                                          <p:stCondLst>
                                            <p:cond delay="0"/>
                                          </p:stCondLst>
                                        </p:cTn>
                                        <p:tgtEl>
                                          <p:spTgt spid="3">
                                            <p:txEl>
                                              <p:pRg st="0" end="0"/>
                                            </p:txEl>
                                          </p:spTgt>
                                        </p:tgtEl>
                                        <p:attrNameLst>
                                          <p:attrName>style.visibility</p:attrName>
                                        </p:attrNameLst>
                                      </p:cBhvr>
                                      <p:to>
                                        <p:strVal val="visible"/>
                                      </p:to>
                                    </p:set>
                                    <p:animEffect transition="in" filter="fade">
                                      <p:cBhvr>
                                        <p:cTn id="28" dur="2000"/>
                                        <p:tgtEl>
                                          <p:spTgt spid="3">
                                            <p:txEl>
                                              <p:pRg st="0" end="0"/>
                                            </p:txEl>
                                          </p:spTgt>
                                        </p:tgtEl>
                                      </p:cBhvr>
                                    </p:animEffect>
                                    <p:anim calcmode="lin" valueType="num">
                                      <p:cBhvr>
                                        <p:cTn id="29" dur="2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30" dur="2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ounded Rectangle 6"/>
          <p:cNvSpPr/>
          <p:nvPr/>
        </p:nvSpPr>
        <p:spPr>
          <a:xfrm>
            <a:off x="939800" y="2743200"/>
            <a:ext cx="6934200" cy="120032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ounded Rectangle 5"/>
          <p:cNvSpPr/>
          <p:nvPr/>
        </p:nvSpPr>
        <p:spPr>
          <a:xfrm>
            <a:off x="927100" y="1676400"/>
            <a:ext cx="6934200" cy="92333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596900" y="533400"/>
            <a:ext cx="7543800" cy="923330"/>
          </a:xfrm>
          <a:prstGeom prst="rect">
            <a:avLst/>
          </a:prstGeom>
          <a:noFill/>
        </p:spPr>
        <p:txBody>
          <a:bodyPr wrap="square" rtlCol="0">
            <a:spAutoFit/>
          </a:bodyPr>
          <a:lstStyle/>
          <a:p>
            <a:pPr algn="ctr"/>
            <a:r>
              <a:rPr lang="en-US" dirty="0"/>
              <a:t>Models of dementia, including the disease model or the disability model, should be left behind, because they limit therapeutic possibilities for people with dementia, says Julie Watson. </a:t>
            </a:r>
          </a:p>
        </p:txBody>
      </p:sp>
      <p:sp>
        <p:nvSpPr>
          <p:cNvPr id="4" name="TextBox 3"/>
          <p:cNvSpPr txBox="1"/>
          <p:nvPr/>
        </p:nvSpPr>
        <p:spPr>
          <a:xfrm>
            <a:off x="952500" y="1676400"/>
            <a:ext cx="6934200" cy="923330"/>
          </a:xfrm>
          <a:prstGeom prst="rect">
            <a:avLst/>
          </a:prstGeom>
          <a:noFill/>
        </p:spPr>
        <p:txBody>
          <a:bodyPr wrap="square" rtlCol="0">
            <a:spAutoFit/>
          </a:bodyPr>
          <a:lstStyle/>
          <a:p>
            <a:pPr marL="285750" indent="-285750">
              <a:buClr>
                <a:schemeClr val="bg1"/>
              </a:buClr>
              <a:buSzPct val="110000"/>
              <a:buFont typeface="Courier New" panose="02070309020205020404" pitchFamily="49" charset="0"/>
              <a:buChar char="o"/>
            </a:pPr>
            <a:r>
              <a:rPr lang="en-US" dirty="0">
                <a:solidFill>
                  <a:schemeClr val="bg1"/>
                </a:solidFill>
              </a:rPr>
              <a:t>the challenge is to think ethically about how to avoid burdening people who have dementia with invasive medical treatments that prolong suffering.</a:t>
            </a:r>
            <a:r>
              <a:rPr lang="en-US" dirty="0"/>
              <a:t> </a:t>
            </a:r>
            <a:endParaRPr lang="en-US" dirty="0" smtClean="0"/>
          </a:p>
        </p:txBody>
      </p:sp>
      <p:sp>
        <p:nvSpPr>
          <p:cNvPr id="5" name="TextBox 4"/>
          <p:cNvSpPr txBox="1"/>
          <p:nvPr/>
        </p:nvSpPr>
        <p:spPr>
          <a:xfrm>
            <a:off x="939800" y="2743200"/>
            <a:ext cx="6743700" cy="1200329"/>
          </a:xfrm>
          <a:prstGeom prst="rect">
            <a:avLst/>
          </a:prstGeom>
          <a:noFill/>
        </p:spPr>
        <p:txBody>
          <a:bodyPr wrap="square" rtlCol="0">
            <a:spAutoFit/>
          </a:bodyPr>
          <a:lstStyle/>
          <a:p>
            <a:pPr marL="285750" indent="-285750">
              <a:buClr>
                <a:schemeClr val="bg1"/>
              </a:buClr>
              <a:buSzPct val="110000"/>
              <a:buFont typeface="Courier New" panose="02070309020205020404" pitchFamily="49" charset="0"/>
              <a:buChar char="o"/>
            </a:pPr>
            <a:r>
              <a:rPr lang="en-US" dirty="0">
                <a:solidFill>
                  <a:schemeClr val="bg1"/>
                </a:solidFill>
              </a:rPr>
              <a:t>the challenge is to reduce the stigma associated with dementia, by being with those who have dementia and caring in ways that draw upon their remaining emotional, relational, spiritual and aesthetic capacities. </a:t>
            </a:r>
          </a:p>
        </p:txBody>
      </p:sp>
      <p:sp>
        <p:nvSpPr>
          <p:cNvPr id="8" name="TextBox 7"/>
          <p:cNvSpPr txBox="1"/>
          <p:nvPr/>
        </p:nvSpPr>
        <p:spPr>
          <a:xfrm>
            <a:off x="838200" y="4229100"/>
            <a:ext cx="7302500" cy="1938992"/>
          </a:xfrm>
          <a:prstGeom prst="rect">
            <a:avLst/>
          </a:prstGeom>
          <a:noFill/>
        </p:spPr>
        <p:txBody>
          <a:bodyPr wrap="square" rtlCol="0">
            <a:spAutoFit/>
          </a:bodyPr>
          <a:lstStyle/>
          <a:p>
            <a:r>
              <a:rPr lang="en-US" sz="2000" dirty="0"/>
              <a:t>A first step towards establishing realistic goals is recognizing the progressive and terminal nature of dementia in order that systems. The Gold Standards Framework (GSF) is a systematic, evidence-based approach that optimizes the care of people nearing the end of life, whether their prognosis is months, weeks or days. </a:t>
            </a:r>
          </a:p>
        </p:txBody>
      </p:sp>
    </p:spTree>
    <p:extLst>
      <p:ext uri="{BB962C8B-B14F-4D97-AF65-F5344CB8AC3E}">
        <p14:creationId xmlns:p14="http://schemas.microsoft.com/office/powerpoint/2010/main" val="365716211"/>
      </p:ext>
    </p:extLst>
  </p:cSld>
  <p:clrMapOvr>
    <a:masterClrMapping/>
  </p:clrMapOvr>
  <mc:AlternateContent xmlns:mc="http://schemas.openxmlformats.org/markup-compatibility/2006" xmlns:p14="http://schemas.microsoft.com/office/powerpoint/2010/main">
    <mc:Choice Requires="p14">
      <p:transition spd="slow" p14:dur="2000">
        <p:push dir="u"/>
      </p:transition>
    </mc:Choice>
    <mc:Fallback xmlns="">
      <p:transition spd="slow">
        <p:push dir="u"/>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4000"/>
                                        <p:tgtEl>
                                          <p:spTgt spid="3"/>
                                        </p:tgtEl>
                                      </p:cBhvr>
                                    </p:animEffect>
                                  </p:childTnLst>
                                </p:cTn>
                              </p:par>
                            </p:childTnLst>
                          </p:cTn>
                        </p:par>
                        <p:par>
                          <p:cTn id="8" fill="hold">
                            <p:stCondLst>
                              <p:cond delay="4000"/>
                            </p:stCondLst>
                            <p:childTnLst>
                              <p:par>
                                <p:cTn id="9" presetID="2" presetClass="entr" presetSubtype="9" fill="hold" grpId="0" nodeType="afterEffect">
                                  <p:stCondLst>
                                    <p:cond delay="0"/>
                                  </p:stCondLst>
                                  <p:childTnLst>
                                    <p:set>
                                      <p:cBhvr>
                                        <p:cTn id="10" dur="1" fill="hold">
                                          <p:stCondLst>
                                            <p:cond delay="0"/>
                                          </p:stCondLst>
                                        </p:cTn>
                                        <p:tgtEl>
                                          <p:spTgt spid="6"/>
                                        </p:tgtEl>
                                        <p:attrNameLst>
                                          <p:attrName>style.visibility</p:attrName>
                                        </p:attrNameLst>
                                      </p:cBhvr>
                                      <p:to>
                                        <p:strVal val="visible"/>
                                      </p:to>
                                    </p:set>
                                    <p:anim calcmode="lin" valueType="num">
                                      <p:cBhvr additive="base">
                                        <p:cTn id="11" dur="4000" fill="hold"/>
                                        <p:tgtEl>
                                          <p:spTgt spid="6"/>
                                        </p:tgtEl>
                                        <p:attrNameLst>
                                          <p:attrName>ppt_x</p:attrName>
                                        </p:attrNameLst>
                                      </p:cBhvr>
                                      <p:tavLst>
                                        <p:tav tm="0">
                                          <p:val>
                                            <p:strVal val="0-#ppt_w/2"/>
                                          </p:val>
                                        </p:tav>
                                        <p:tav tm="100000">
                                          <p:val>
                                            <p:strVal val="#ppt_x"/>
                                          </p:val>
                                        </p:tav>
                                      </p:tavLst>
                                    </p:anim>
                                    <p:anim calcmode="lin" valueType="num">
                                      <p:cBhvr additive="base">
                                        <p:cTn id="12" dur="4000" fill="hold"/>
                                        <p:tgtEl>
                                          <p:spTgt spid="6"/>
                                        </p:tgtEl>
                                        <p:attrNameLst>
                                          <p:attrName>ppt_y</p:attrName>
                                        </p:attrNameLst>
                                      </p:cBhvr>
                                      <p:tavLst>
                                        <p:tav tm="0">
                                          <p:val>
                                            <p:strVal val="0-#ppt_h/2"/>
                                          </p:val>
                                        </p:tav>
                                        <p:tav tm="100000">
                                          <p:val>
                                            <p:strVal val="#ppt_y"/>
                                          </p:val>
                                        </p:tav>
                                      </p:tavLst>
                                    </p:anim>
                                  </p:childTnLst>
                                </p:cTn>
                              </p:par>
                            </p:childTnLst>
                          </p:cTn>
                        </p:par>
                        <p:par>
                          <p:cTn id="13" fill="hold">
                            <p:stCondLst>
                              <p:cond delay="8000"/>
                            </p:stCondLst>
                            <p:childTnLst>
                              <p:par>
                                <p:cTn id="14" presetID="2" presetClass="entr" presetSubtype="6" fill="hold" grpId="0" nodeType="afterEffect">
                                  <p:stCondLst>
                                    <p:cond delay="0"/>
                                  </p:stCondLst>
                                  <p:childTnLst>
                                    <p:set>
                                      <p:cBhvr>
                                        <p:cTn id="15" dur="1" fill="hold">
                                          <p:stCondLst>
                                            <p:cond delay="0"/>
                                          </p:stCondLst>
                                        </p:cTn>
                                        <p:tgtEl>
                                          <p:spTgt spid="7"/>
                                        </p:tgtEl>
                                        <p:attrNameLst>
                                          <p:attrName>style.visibility</p:attrName>
                                        </p:attrNameLst>
                                      </p:cBhvr>
                                      <p:to>
                                        <p:strVal val="visible"/>
                                      </p:to>
                                    </p:set>
                                    <p:anim calcmode="lin" valueType="num">
                                      <p:cBhvr additive="base">
                                        <p:cTn id="16" dur="4000" fill="hold"/>
                                        <p:tgtEl>
                                          <p:spTgt spid="7"/>
                                        </p:tgtEl>
                                        <p:attrNameLst>
                                          <p:attrName>ppt_x</p:attrName>
                                        </p:attrNameLst>
                                      </p:cBhvr>
                                      <p:tavLst>
                                        <p:tav tm="0">
                                          <p:val>
                                            <p:strVal val="1+#ppt_w/2"/>
                                          </p:val>
                                        </p:tav>
                                        <p:tav tm="100000">
                                          <p:val>
                                            <p:strVal val="#ppt_x"/>
                                          </p:val>
                                        </p:tav>
                                      </p:tavLst>
                                    </p:anim>
                                    <p:anim calcmode="lin" valueType="num">
                                      <p:cBhvr additive="base">
                                        <p:cTn id="17" dur="4000" fill="hold"/>
                                        <p:tgtEl>
                                          <p:spTgt spid="7"/>
                                        </p:tgtEl>
                                        <p:attrNameLst>
                                          <p:attrName>ppt_y</p:attrName>
                                        </p:attrNameLst>
                                      </p:cBhvr>
                                      <p:tavLst>
                                        <p:tav tm="0">
                                          <p:val>
                                            <p:strVal val="1+#ppt_h/2"/>
                                          </p:val>
                                        </p:tav>
                                        <p:tav tm="100000">
                                          <p:val>
                                            <p:strVal val="#ppt_y"/>
                                          </p:val>
                                        </p:tav>
                                      </p:tavLst>
                                    </p:anim>
                                  </p:childTnLst>
                                </p:cTn>
                              </p:par>
                            </p:childTnLst>
                          </p:cTn>
                        </p:par>
                        <p:par>
                          <p:cTn id="18" fill="hold">
                            <p:stCondLst>
                              <p:cond delay="12000"/>
                            </p:stCondLst>
                            <p:childTnLst>
                              <p:par>
                                <p:cTn id="19" presetID="6" presetClass="entr" presetSubtype="16" fill="hold" grpId="0" nodeType="after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circle(in)">
                                      <p:cBhvr>
                                        <p:cTn id="21" dur="4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6" grpId="0" animBg="1"/>
      <p:bldP spid="3" grpId="0"/>
      <p:bldP spid="8"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7467600" cy="1143000"/>
          </a:xfrm>
        </p:spPr>
        <p:txBody>
          <a:bodyPr>
            <a:noAutofit/>
          </a:bodyPr>
          <a:lstStyle/>
          <a:p>
            <a:pPr algn="ctr"/>
            <a:r>
              <a:rPr lang="en-US" sz="2400" dirty="0">
                <a:solidFill>
                  <a:schemeClr val="accent1"/>
                </a:solidFill>
              </a:rPr>
              <a:t>There are common physical and cognitive indicators exist that suggest those diagnosed with dementia are in the last 6 months of life.</a:t>
            </a:r>
          </a:p>
        </p:txBody>
      </p:sp>
      <p:sp>
        <p:nvSpPr>
          <p:cNvPr id="3" name="Content Placeholder 2"/>
          <p:cNvSpPr>
            <a:spLocks noGrp="1"/>
          </p:cNvSpPr>
          <p:nvPr>
            <p:ph sz="quarter" idx="1"/>
          </p:nvPr>
        </p:nvSpPr>
        <p:spPr>
          <a:xfrm>
            <a:off x="2438400" y="2057400"/>
            <a:ext cx="3657600" cy="3733800"/>
          </a:xfrm>
        </p:spPr>
        <p:txBody>
          <a:bodyPr/>
          <a:lstStyle/>
          <a:p>
            <a:r>
              <a:rPr lang="en-US" dirty="0"/>
              <a:t>Language/speech </a:t>
            </a:r>
            <a:r>
              <a:rPr lang="en-US" dirty="0" smtClean="0"/>
              <a:t>loss</a:t>
            </a:r>
          </a:p>
          <a:p>
            <a:r>
              <a:rPr lang="en-US" dirty="0"/>
              <a:t>Inability to walk without </a:t>
            </a:r>
            <a:r>
              <a:rPr lang="en-US" dirty="0" smtClean="0"/>
              <a:t>assistance</a:t>
            </a:r>
          </a:p>
          <a:p>
            <a:r>
              <a:rPr lang="en-US" dirty="0"/>
              <a:t>The need for help with all activities of </a:t>
            </a:r>
            <a:r>
              <a:rPr lang="en-US" dirty="0" smtClean="0"/>
              <a:t>living</a:t>
            </a:r>
          </a:p>
          <a:p>
            <a:r>
              <a:rPr lang="en-US" dirty="0" smtClean="0"/>
              <a:t>Incontinence</a:t>
            </a:r>
          </a:p>
          <a:p>
            <a:r>
              <a:rPr lang="en-US" dirty="0"/>
              <a:t>Poor food </a:t>
            </a:r>
            <a:r>
              <a:rPr lang="en-US" dirty="0" smtClean="0"/>
              <a:t>intake</a:t>
            </a:r>
          </a:p>
          <a:p>
            <a:r>
              <a:rPr lang="en-US" dirty="0"/>
              <a:t>Recent weight loss</a:t>
            </a:r>
          </a:p>
        </p:txBody>
      </p:sp>
    </p:spTree>
    <p:extLst>
      <p:ext uri="{BB962C8B-B14F-4D97-AF65-F5344CB8AC3E}">
        <p14:creationId xmlns:p14="http://schemas.microsoft.com/office/powerpoint/2010/main" val="1395399605"/>
      </p:ext>
    </p:extLst>
  </p:cSld>
  <p:clrMapOvr>
    <a:masterClrMapping/>
  </p:clrMapOvr>
  <mc:AlternateContent xmlns:mc="http://schemas.openxmlformats.org/markup-compatibility/2006" xmlns:p14="http://schemas.microsoft.com/office/powerpoint/2010/main">
    <mc:Choice Requires="p14">
      <p:transition spd="slow" p14:dur="2000">
        <p:push dir="u"/>
      </p:transition>
    </mc:Choice>
    <mc:Fallback xmlns="">
      <p:transition spd="slow">
        <p:push dir="u"/>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4000"/>
                                        <p:tgtEl>
                                          <p:spTgt spid="2"/>
                                        </p:tgtEl>
                                      </p:cBhvr>
                                    </p:animEffect>
                                    <p:anim calcmode="lin" valueType="num">
                                      <p:cBhvr>
                                        <p:cTn id="8" dur="4000" fill="hold"/>
                                        <p:tgtEl>
                                          <p:spTgt spid="2"/>
                                        </p:tgtEl>
                                        <p:attrNameLst>
                                          <p:attrName>ppt_x</p:attrName>
                                        </p:attrNameLst>
                                      </p:cBhvr>
                                      <p:tavLst>
                                        <p:tav tm="0">
                                          <p:val>
                                            <p:strVal val="#ppt_x"/>
                                          </p:val>
                                        </p:tav>
                                        <p:tav tm="100000">
                                          <p:val>
                                            <p:strVal val="#ppt_x"/>
                                          </p:val>
                                        </p:tav>
                                      </p:tavLst>
                                    </p:anim>
                                    <p:anim calcmode="lin" valueType="num">
                                      <p:cBhvr>
                                        <p:cTn id="9" dur="4000" fill="hold"/>
                                        <p:tgtEl>
                                          <p:spTgt spid="2"/>
                                        </p:tgtEl>
                                        <p:attrNameLst>
                                          <p:attrName>ppt_y</p:attrName>
                                        </p:attrNameLst>
                                      </p:cBhvr>
                                      <p:tavLst>
                                        <p:tav tm="0">
                                          <p:val>
                                            <p:strVal val="#ppt_y-.1"/>
                                          </p:val>
                                        </p:tav>
                                        <p:tav tm="100000">
                                          <p:val>
                                            <p:strVal val="#ppt_y"/>
                                          </p:val>
                                        </p:tav>
                                      </p:tavLst>
                                    </p:anim>
                                  </p:childTnLst>
                                </p:cTn>
                              </p:par>
                            </p:childTnLst>
                          </p:cTn>
                        </p:par>
                        <p:par>
                          <p:cTn id="10" fill="hold">
                            <p:stCondLst>
                              <p:cond delay="4000"/>
                            </p:stCondLst>
                            <p:childTnLst>
                              <p:par>
                                <p:cTn id="11" presetID="26" presetClass="entr" presetSubtype="0" fill="hold" grpId="0" nodeType="after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wipe(down)">
                                      <p:cBhvr>
                                        <p:cTn id="13" dur="870">
                                          <p:stCondLst>
                                            <p:cond delay="0"/>
                                          </p:stCondLst>
                                        </p:cTn>
                                        <p:tgtEl>
                                          <p:spTgt spid="3">
                                            <p:txEl>
                                              <p:pRg st="0" end="0"/>
                                            </p:txEl>
                                          </p:spTgt>
                                        </p:tgtEl>
                                      </p:cBhvr>
                                    </p:animEffect>
                                    <p:anim calcmode="lin" valueType="num">
                                      <p:cBhvr>
                                        <p:cTn id="14" dur="2733"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15" dur="996"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6" dur="996" tmFilter="0, 0; 0.125,0.2665; 0.25,0.4; 0.375,0.465; 0.5,0.5;  0.625,0.535; 0.75,0.6; 0.875,0.7335; 1,1">
                                          <p:stCondLst>
                                            <p:cond delay="996"/>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7" dur="498" tmFilter="0, 0; 0.125,0.2665; 0.25,0.4; 0.375,0.465; 0.5,0.5;  0.625,0.535; 0.75,0.6; 0.875,0.7335; 1,1">
                                          <p:stCondLst>
                                            <p:cond delay="1986"/>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8" dur="246" tmFilter="0, 0; 0.125,0.2665; 0.25,0.4; 0.375,0.465; 0.5,0.5;  0.625,0.535; 0.75,0.6; 0.875,0.7335; 1,1">
                                          <p:stCondLst>
                                            <p:cond delay="2484"/>
                                          </p:stCondLst>
                                        </p:cTn>
                                        <p:tgtEl>
                                          <p:spTgt spid="3">
                                            <p:txEl>
                                              <p:pRg st="0" end="0"/>
                                            </p:txEl>
                                          </p:spTgt>
                                        </p:tgtEl>
                                        <p:attrNameLst>
                                          <p:attrName>ppt_y</p:attrName>
                                        </p:attrNameLst>
                                      </p:cBhvr>
                                      <p:tavLst>
                                        <p:tav tm="0" fmla="#ppt_y-sin(pi*$)/81">
                                          <p:val>
                                            <p:fltVal val="0"/>
                                          </p:val>
                                        </p:tav>
                                        <p:tav tm="100000">
                                          <p:val>
                                            <p:fltVal val="1"/>
                                          </p:val>
                                        </p:tav>
                                      </p:tavLst>
                                    </p:anim>
                                    <p:animScale>
                                      <p:cBhvr>
                                        <p:cTn id="19" dur="39">
                                          <p:stCondLst>
                                            <p:cond delay="975"/>
                                          </p:stCondLst>
                                        </p:cTn>
                                        <p:tgtEl>
                                          <p:spTgt spid="3">
                                            <p:txEl>
                                              <p:pRg st="0" end="0"/>
                                            </p:txEl>
                                          </p:spTgt>
                                        </p:tgtEl>
                                      </p:cBhvr>
                                      <p:to x="100000" y="60000"/>
                                    </p:animScale>
                                    <p:animScale>
                                      <p:cBhvr>
                                        <p:cTn id="20" dur="249" decel="50000">
                                          <p:stCondLst>
                                            <p:cond delay="1014"/>
                                          </p:stCondLst>
                                        </p:cTn>
                                        <p:tgtEl>
                                          <p:spTgt spid="3">
                                            <p:txEl>
                                              <p:pRg st="0" end="0"/>
                                            </p:txEl>
                                          </p:spTgt>
                                        </p:tgtEl>
                                      </p:cBhvr>
                                      <p:to x="100000" y="100000"/>
                                    </p:animScale>
                                    <p:animScale>
                                      <p:cBhvr>
                                        <p:cTn id="21" dur="39">
                                          <p:stCondLst>
                                            <p:cond delay="1968"/>
                                          </p:stCondLst>
                                        </p:cTn>
                                        <p:tgtEl>
                                          <p:spTgt spid="3">
                                            <p:txEl>
                                              <p:pRg st="0" end="0"/>
                                            </p:txEl>
                                          </p:spTgt>
                                        </p:tgtEl>
                                      </p:cBhvr>
                                      <p:to x="100000" y="80000"/>
                                    </p:animScale>
                                    <p:animScale>
                                      <p:cBhvr>
                                        <p:cTn id="22" dur="249" decel="50000">
                                          <p:stCondLst>
                                            <p:cond delay="2007"/>
                                          </p:stCondLst>
                                        </p:cTn>
                                        <p:tgtEl>
                                          <p:spTgt spid="3">
                                            <p:txEl>
                                              <p:pRg st="0" end="0"/>
                                            </p:txEl>
                                          </p:spTgt>
                                        </p:tgtEl>
                                      </p:cBhvr>
                                      <p:to x="100000" y="100000"/>
                                    </p:animScale>
                                    <p:animScale>
                                      <p:cBhvr>
                                        <p:cTn id="23" dur="39">
                                          <p:stCondLst>
                                            <p:cond delay="2463"/>
                                          </p:stCondLst>
                                        </p:cTn>
                                        <p:tgtEl>
                                          <p:spTgt spid="3">
                                            <p:txEl>
                                              <p:pRg st="0" end="0"/>
                                            </p:txEl>
                                          </p:spTgt>
                                        </p:tgtEl>
                                      </p:cBhvr>
                                      <p:to x="100000" y="90000"/>
                                    </p:animScale>
                                    <p:animScale>
                                      <p:cBhvr>
                                        <p:cTn id="24" dur="249" decel="50000">
                                          <p:stCondLst>
                                            <p:cond delay="2502"/>
                                          </p:stCondLst>
                                        </p:cTn>
                                        <p:tgtEl>
                                          <p:spTgt spid="3">
                                            <p:txEl>
                                              <p:pRg st="0" end="0"/>
                                            </p:txEl>
                                          </p:spTgt>
                                        </p:tgtEl>
                                      </p:cBhvr>
                                      <p:to x="100000" y="100000"/>
                                    </p:animScale>
                                    <p:animScale>
                                      <p:cBhvr>
                                        <p:cTn id="25" dur="39">
                                          <p:stCondLst>
                                            <p:cond delay="2712"/>
                                          </p:stCondLst>
                                        </p:cTn>
                                        <p:tgtEl>
                                          <p:spTgt spid="3">
                                            <p:txEl>
                                              <p:pRg st="0" end="0"/>
                                            </p:txEl>
                                          </p:spTgt>
                                        </p:tgtEl>
                                      </p:cBhvr>
                                      <p:to x="100000" y="95000"/>
                                    </p:animScale>
                                    <p:animScale>
                                      <p:cBhvr>
                                        <p:cTn id="26" dur="249" decel="50000">
                                          <p:stCondLst>
                                            <p:cond delay="2751"/>
                                          </p:stCondLst>
                                        </p:cTn>
                                        <p:tgtEl>
                                          <p:spTgt spid="3">
                                            <p:txEl>
                                              <p:pRg st="0" end="0"/>
                                            </p:txEl>
                                          </p:spTgt>
                                        </p:tgtEl>
                                      </p:cBhvr>
                                      <p:to x="100000" y="100000"/>
                                    </p:animScale>
                                  </p:childTnLst>
                                </p:cTn>
                              </p:par>
                            </p:childTnLst>
                          </p:cTn>
                        </p:par>
                        <p:par>
                          <p:cTn id="27" fill="hold">
                            <p:stCondLst>
                              <p:cond delay="7000"/>
                            </p:stCondLst>
                            <p:childTnLst>
                              <p:par>
                                <p:cTn id="28" presetID="26" presetClass="entr" presetSubtype="0" fill="hold" grpId="0" nodeType="afterEffect">
                                  <p:stCondLst>
                                    <p:cond delay="0"/>
                                  </p:stCondLst>
                                  <p:childTnLst>
                                    <p:set>
                                      <p:cBhvr>
                                        <p:cTn id="29" dur="1" fill="hold">
                                          <p:stCondLst>
                                            <p:cond delay="0"/>
                                          </p:stCondLst>
                                        </p:cTn>
                                        <p:tgtEl>
                                          <p:spTgt spid="3">
                                            <p:txEl>
                                              <p:pRg st="1" end="1"/>
                                            </p:txEl>
                                          </p:spTgt>
                                        </p:tgtEl>
                                        <p:attrNameLst>
                                          <p:attrName>style.visibility</p:attrName>
                                        </p:attrNameLst>
                                      </p:cBhvr>
                                      <p:to>
                                        <p:strVal val="visible"/>
                                      </p:to>
                                    </p:set>
                                    <p:animEffect transition="in" filter="wipe(down)">
                                      <p:cBhvr>
                                        <p:cTn id="30" dur="870">
                                          <p:stCondLst>
                                            <p:cond delay="0"/>
                                          </p:stCondLst>
                                        </p:cTn>
                                        <p:tgtEl>
                                          <p:spTgt spid="3">
                                            <p:txEl>
                                              <p:pRg st="1" end="1"/>
                                            </p:txEl>
                                          </p:spTgt>
                                        </p:tgtEl>
                                      </p:cBhvr>
                                    </p:animEffect>
                                    <p:anim calcmode="lin" valueType="num">
                                      <p:cBhvr>
                                        <p:cTn id="31" dur="2733"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32" dur="996"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33" dur="996" tmFilter="0, 0; 0.125,0.2665; 0.25,0.4; 0.375,0.465; 0.5,0.5;  0.625,0.535; 0.75,0.6; 0.875,0.7335; 1,1">
                                          <p:stCondLst>
                                            <p:cond delay="996"/>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34" dur="498" tmFilter="0, 0; 0.125,0.2665; 0.25,0.4; 0.375,0.465; 0.5,0.5;  0.625,0.535; 0.75,0.6; 0.875,0.7335; 1,1">
                                          <p:stCondLst>
                                            <p:cond delay="1986"/>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35" dur="246" tmFilter="0, 0; 0.125,0.2665; 0.25,0.4; 0.375,0.465; 0.5,0.5;  0.625,0.535; 0.75,0.6; 0.875,0.7335; 1,1">
                                          <p:stCondLst>
                                            <p:cond delay="2484"/>
                                          </p:stCondLst>
                                        </p:cTn>
                                        <p:tgtEl>
                                          <p:spTgt spid="3">
                                            <p:txEl>
                                              <p:pRg st="1" end="1"/>
                                            </p:txEl>
                                          </p:spTgt>
                                        </p:tgtEl>
                                        <p:attrNameLst>
                                          <p:attrName>ppt_y</p:attrName>
                                        </p:attrNameLst>
                                      </p:cBhvr>
                                      <p:tavLst>
                                        <p:tav tm="0" fmla="#ppt_y-sin(pi*$)/81">
                                          <p:val>
                                            <p:fltVal val="0"/>
                                          </p:val>
                                        </p:tav>
                                        <p:tav tm="100000">
                                          <p:val>
                                            <p:fltVal val="1"/>
                                          </p:val>
                                        </p:tav>
                                      </p:tavLst>
                                    </p:anim>
                                    <p:animScale>
                                      <p:cBhvr>
                                        <p:cTn id="36" dur="39">
                                          <p:stCondLst>
                                            <p:cond delay="975"/>
                                          </p:stCondLst>
                                        </p:cTn>
                                        <p:tgtEl>
                                          <p:spTgt spid="3">
                                            <p:txEl>
                                              <p:pRg st="1" end="1"/>
                                            </p:txEl>
                                          </p:spTgt>
                                        </p:tgtEl>
                                      </p:cBhvr>
                                      <p:to x="100000" y="60000"/>
                                    </p:animScale>
                                    <p:animScale>
                                      <p:cBhvr>
                                        <p:cTn id="37" dur="249" decel="50000">
                                          <p:stCondLst>
                                            <p:cond delay="1014"/>
                                          </p:stCondLst>
                                        </p:cTn>
                                        <p:tgtEl>
                                          <p:spTgt spid="3">
                                            <p:txEl>
                                              <p:pRg st="1" end="1"/>
                                            </p:txEl>
                                          </p:spTgt>
                                        </p:tgtEl>
                                      </p:cBhvr>
                                      <p:to x="100000" y="100000"/>
                                    </p:animScale>
                                    <p:animScale>
                                      <p:cBhvr>
                                        <p:cTn id="38" dur="39">
                                          <p:stCondLst>
                                            <p:cond delay="1968"/>
                                          </p:stCondLst>
                                        </p:cTn>
                                        <p:tgtEl>
                                          <p:spTgt spid="3">
                                            <p:txEl>
                                              <p:pRg st="1" end="1"/>
                                            </p:txEl>
                                          </p:spTgt>
                                        </p:tgtEl>
                                      </p:cBhvr>
                                      <p:to x="100000" y="80000"/>
                                    </p:animScale>
                                    <p:animScale>
                                      <p:cBhvr>
                                        <p:cTn id="39" dur="249" decel="50000">
                                          <p:stCondLst>
                                            <p:cond delay="2007"/>
                                          </p:stCondLst>
                                        </p:cTn>
                                        <p:tgtEl>
                                          <p:spTgt spid="3">
                                            <p:txEl>
                                              <p:pRg st="1" end="1"/>
                                            </p:txEl>
                                          </p:spTgt>
                                        </p:tgtEl>
                                      </p:cBhvr>
                                      <p:to x="100000" y="100000"/>
                                    </p:animScale>
                                    <p:animScale>
                                      <p:cBhvr>
                                        <p:cTn id="40" dur="39">
                                          <p:stCondLst>
                                            <p:cond delay="2463"/>
                                          </p:stCondLst>
                                        </p:cTn>
                                        <p:tgtEl>
                                          <p:spTgt spid="3">
                                            <p:txEl>
                                              <p:pRg st="1" end="1"/>
                                            </p:txEl>
                                          </p:spTgt>
                                        </p:tgtEl>
                                      </p:cBhvr>
                                      <p:to x="100000" y="90000"/>
                                    </p:animScale>
                                    <p:animScale>
                                      <p:cBhvr>
                                        <p:cTn id="41" dur="249" decel="50000">
                                          <p:stCondLst>
                                            <p:cond delay="2502"/>
                                          </p:stCondLst>
                                        </p:cTn>
                                        <p:tgtEl>
                                          <p:spTgt spid="3">
                                            <p:txEl>
                                              <p:pRg st="1" end="1"/>
                                            </p:txEl>
                                          </p:spTgt>
                                        </p:tgtEl>
                                      </p:cBhvr>
                                      <p:to x="100000" y="100000"/>
                                    </p:animScale>
                                    <p:animScale>
                                      <p:cBhvr>
                                        <p:cTn id="42" dur="39">
                                          <p:stCondLst>
                                            <p:cond delay="2712"/>
                                          </p:stCondLst>
                                        </p:cTn>
                                        <p:tgtEl>
                                          <p:spTgt spid="3">
                                            <p:txEl>
                                              <p:pRg st="1" end="1"/>
                                            </p:txEl>
                                          </p:spTgt>
                                        </p:tgtEl>
                                      </p:cBhvr>
                                      <p:to x="100000" y="95000"/>
                                    </p:animScale>
                                    <p:animScale>
                                      <p:cBhvr>
                                        <p:cTn id="43" dur="249" decel="50000">
                                          <p:stCondLst>
                                            <p:cond delay="2751"/>
                                          </p:stCondLst>
                                        </p:cTn>
                                        <p:tgtEl>
                                          <p:spTgt spid="3">
                                            <p:txEl>
                                              <p:pRg st="1" end="1"/>
                                            </p:txEl>
                                          </p:spTgt>
                                        </p:tgtEl>
                                      </p:cBhvr>
                                      <p:to x="100000" y="100000"/>
                                    </p:animScale>
                                  </p:childTnLst>
                                </p:cTn>
                              </p:par>
                            </p:childTnLst>
                          </p:cTn>
                        </p:par>
                        <p:par>
                          <p:cTn id="44" fill="hold">
                            <p:stCondLst>
                              <p:cond delay="10000"/>
                            </p:stCondLst>
                            <p:childTnLst>
                              <p:par>
                                <p:cTn id="45" presetID="26" presetClass="entr" presetSubtype="0" fill="hold" grpId="0" nodeType="afterEffect">
                                  <p:stCondLst>
                                    <p:cond delay="0"/>
                                  </p:stCondLst>
                                  <p:childTnLst>
                                    <p:set>
                                      <p:cBhvr>
                                        <p:cTn id="46" dur="1" fill="hold">
                                          <p:stCondLst>
                                            <p:cond delay="0"/>
                                          </p:stCondLst>
                                        </p:cTn>
                                        <p:tgtEl>
                                          <p:spTgt spid="3">
                                            <p:txEl>
                                              <p:pRg st="2" end="2"/>
                                            </p:txEl>
                                          </p:spTgt>
                                        </p:tgtEl>
                                        <p:attrNameLst>
                                          <p:attrName>style.visibility</p:attrName>
                                        </p:attrNameLst>
                                      </p:cBhvr>
                                      <p:to>
                                        <p:strVal val="visible"/>
                                      </p:to>
                                    </p:set>
                                    <p:animEffect transition="in" filter="wipe(down)">
                                      <p:cBhvr>
                                        <p:cTn id="47" dur="870">
                                          <p:stCondLst>
                                            <p:cond delay="0"/>
                                          </p:stCondLst>
                                        </p:cTn>
                                        <p:tgtEl>
                                          <p:spTgt spid="3">
                                            <p:txEl>
                                              <p:pRg st="2" end="2"/>
                                            </p:txEl>
                                          </p:spTgt>
                                        </p:tgtEl>
                                      </p:cBhvr>
                                    </p:animEffect>
                                    <p:anim calcmode="lin" valueType="num">
                                      <p:cBhvr>
                                        <p:cTn id="48" dur="2733"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49" dur="996"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50" dur="996" tmFilter="0, 0; 0.125,0.2665; 0.25,0.4; 0.375,0.465; 0.5,0.5;  0.625,0.535; 0.75,0.6; 0.875,0.7335; 1,1">
                                          <p:stCondLst>
                                            <p:cond delay="996"/>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51" dur="498" tmFilter="0, 0; 0.125,0.2665; 0.25,0.4; 0.375,0.465; 0.5,0.5;  0.625,0.535; 0.75,0.6; 0.875,0.7335; 1,1">
                                          <p:stCondLst>
                                            <p:cond delay="1986"/>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52" dur="246" tmFilter="0, 0; 0.125,0.2665; 0.25,0.4; 0.375,0.465; 0.5,0.5;  0.625,0.535; 0.75,0.6; 0.875,0.7335; 1,1">
                                          <p:stCondLst>
                                            <p:cond delay="2484"/>
                                          </p:stCondLst>
                                        </p:cTn>
                                        <p:tgtEl>
                                          <p:spTgt spid="3">
                                            <p:txEl>
                                              <p:pRg st="2" end="2"/>
                                            </p:txEl>
                                          </p:spTgt>
                                        </p:tgtEl>
                                        <p:attrNameLst>
                                          <p:attrName>ppt_y</p:attrName>
                                        </p:attrNameLst>
                                      </p:cBhvr>
                                      <p:tavLst>
                                        <p:tav tm="0" fmla="#ppt_y-sin(pi*$)/81">
                                          <p:val>
                                            <p:fltVal val="0"/>
                                          </p:val>
                                        </p:tav>
                                        <p:tav tm="100000">
                                          <p:val>
                                            <p:fltVal val="1"/>
                                          </p:val>
                                        </p:tav>
                                      </p:tavLst>
                                    </p:anim>
                                    <p:animScale>
                                      <p:cBhvr>
                                        <p:cTn id="53" dur="39">
                                          <p:stCondLst>
                                            <p:cond delay="975"/>
                                          </p:stCondLst>
                                        </p:cTn>
                                        <p:tgtEl>
                                          <p:spTgt spid="3">
                                            <p:txEl>
                                              <p:pRg st="2" end="2"/>
                                            </p:txEl>
                                          </p:spTgt>
                                        </p:tgtEl>
                                      </p:cBhvr>
                                      <p:to x="100000" y="60000"/>
                                    </p:animScale>
                                    <p:animScale>
                                      <p:cBhvr>
                                        <p:cTn id="54" dur="249" decel="50000">
                                          <p:stCondLst>
                                            <p:cond delay="1014"/>
                                          </p:stCondLst>
                                        </p:cTn>
                                        <p:tgtEl>
                                          <p:spTgt spid="3">
                                            <p:txEl>
                                              <p:pRg st="2" end="2"/>
                                            </p:txEl>
                                          </p:spTgt>
                                        </p:tgtEl>
                                      </p:cBhvr>
                                      <p:to x="100000" y="100000"/>
                                    </p:animScale>
                                    <p:animScale>
                                      <p:cBhvr>
                                        <p:cTn id="55" dur="39">
                                          <p:stCondLst>
                                            <p:cond delay="1968"/>
                                          </p:stCondLst>
                                        </p:cTn>
                                        <p:tgtEl>
                                          <p:spTgt spid="3">
                                            <p:txEl>
                                              <p:pRg st="2" end="2"/>
                                            </p:txEl>
                                          </p:spTgt>
                                        </p:tgtEl>
                                      </p:cBhvr>
                                      <p:to x="100000" y="80000"/>
                                    </p:animScale>
                                    <p:animScale>
                                      <p:cBhvr>
                                        <p:cTn id="56" dur="249" decel="50000">
                                          <p:stCondLst>
                                            <p:cond delay="2007"/>
                                          </p:stCondLst>
                                        </p:cTn>
                                        <p:tgtEl>
                                          <p:spTgt spid="3">
                                            <p:txEl>
                                              <p:pRg st="2" end="2"/>
                                            </p:txEl>
                                          </p:spTgt>
                                        </p:tgtEl>
                                      </p:cBhvr>
                                      <p:to x="100000" y="100000"/>
                                    </p:animScale>
                                    <p:animScale>
                                      <p:cBhvr>
                                        <p:cTn id="57" dur="39">
                                          <p:stCondLst>
                                            <p:cond delay="2463"/>
                                          </p:stCondLst>
                                        </p:cTn>
                                        <p:tgtEl>
                                          <p:spTgt spid="3">
                                            <p:txEl>
                                              <p:pRg st="2" end="2"/>
                                            </p:txEl>
                                          </p:spTgt>
                                        </p:tgtEl>
                                      </p:cBhvr>
                                      <p:to x="100000" y="90000"/>
                                    </p:animScale>
                                    <p:animScale>
                                      <p:cBhvr>
                                        <p:cTn id="58" dur="249" decel="50000">
                                          <p:stCondLst>
                                            <p:cond delay="2502"/>
                                          </p:stCondLst>
                                        </p:cTn>
                                        <p:tgtEl>
                                          <p:spTgt spid="3">
                                            <p:txEl>
                                              <p:pRg st="2" end="2"/>
                                            </p:txEl>
                                          </p:spTgt>
                                        </p:tgtEl>
                                      </p:cBhvr>
                                      <p:to x="100000" y="100000"/>
                                    </p:animScale>
                                    <p:animScale>
                                      <p:cBhvr>
                                        <p:cTn id="59" dur="39">
                                          <p:stCondLst>
                                            <p:cond delay="2712"/>
                                          </p:stCondLst>
                                        </p:cTn>
                                        <p:tgtEl>
                                          <p:spTgt spid="3">
                                            <p:txEl>
                                              <p:pRg st="2" end="2"/>
                                            </p:txEl>
                                          </p:spTgt>
                                        </p:tgtEl>
                                      </p:cBhvr>
                                      <p:to x="100000" y="95000"/>
                                    </p:animScale>
                                    <p:animScale>
                                      <p:cBhvr>
                                        <p:cTn id="60" dur="249" decel="50000">
                                          <p:stCondLst>
                                            <p:cond delay="2751"/>
                                          </p:stCondLst>
                                        </p:cTn>
                                        <p:tgtEl>
                                          <p:spTgt spid="3">
                                            <p:txEl>
                                              <p:pRg st="2" end="2"/>
                                            </p:txEl>
                                          </p:spTgt>
                                        </p:tgtEl>
                                      </p:cBhvr>
                                      <p:to x="100000" y="100000"/>
                                    </p:animScale>
                                  </p:childTnLst>
                                </p:cTn>
                              </p:par>
                            </p:childTnLst>
                          </p:cTn>
                        </p:par>
                        <p:par>
                          <p:cTn id="61" fill="hold">
                            <p:stCondLst>
                              <p:cond delay="13000"/>
                            </p:stCondLst>
                            <p:childTnLst>
                              <p:par>
                                <p:cTn id="62" presetID="26" presetClass="entr" presetSubtype="0" fill="hold" grpId="0" nodeType="afterEffect">
                                  <p:stCondLst>
                                    <p:cond delay="0"/>
                                  </p:stCondLst>
                                  <p:childTnLst>
                                    <p:set>
                                      <p:cBhvr>
                                        <p:cTn id="63" dur="1" fill="hold">
                                          <p:stCondLst>
                                            <p:cond delay="0"/>
                                          </p:stCondLst>
                                        </p:cTn>
                                        <p:tgtEl>
                                          <p:spTgt spid="3">
                                            <p:txEl>
                                              <p:pRg st="3" end="3"/>
                                            </p:txEl>
                                          </p:spTgt>
                                        </p:tgtEl>
                                        <p:attrNameLst>
                                          <p:attrName>style.visibility</p:attrName>
                                        </p:attrNameLst>
                                      </p:cBhvr>
                                      <p:to>
                                        <p:strVal val="visible"/>
                                      </p:to>
                                    </p:set>
                                    <p:animEffect transition="in" filter="wipe(down)">
                                      <p:cBhvr>
                                        <p:cTn id="64" dur="870">
                                          <p:stCondLst>
                                            <p:cond delay="0"/>
                                          </p:stCondLst>
                                        </p:cTn>
                                        <p:tgtEl>
                                          <p:spTgt spid="3">
                                            <p:txEl>
                                              <p:pRg st="3" end="3"/>
                                            </p:txEl>
                                          </p:spTgt>
                                        </p:tgtEl>
                                      </p:cBhvr>
                                    </p:animEffect>
                                    <p:anim calcmode="lin" valueType="num">
                                      <p:cBhvr>
                                        <p:cTn id="65" dur="2733"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66" dur="996"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67" dur="996" tmFilter="0, 0; 0.125,0.2665; 0.25,0.4; 0.375,0.465; 0.5,0.5;  0.625,0.535; 0.75,0.6; 0.875,0.7335; 1,1">
                                          <p:stCondLst>
                                            <p:cond delay="996"/>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68" dur="498" tmFilter="0, 0; 0.125,0.2665; 0.25,0.4; 0.375,0.465; 0.5,0.5;  0.625,0.535; 0.75,0.6; 0.875,0.7335; 1,1">
                                          <p:stCondLst>
                                            <p:cond delay="1986"/>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69" dur="246" tmFilter="0, 0; 0.125,0.2665; 0.25,0.4; 0.375,0.465; 0.5,0.5;  0.625,0.535; 0.75,0.6; 0.875,0.7335; 1,1">
                                          <p:stCondLst>
                                            <p:cond delay="2484"/>
                                          </p:stCondLst>
                                        </p:cTn>
                                        <p:tgtEl>
                                          <p:spTgt spid="3">
                                            <p:txEl>
                                              <p:pRg st="3" end="3"/>
                                            </p:txEl>
                                          </p:spTgt>
                                        </p:tgtEl>
                                        <p:attrNameLst>
                                          <p:attrName>ppt_y</p:attrName>
                                        </p:attrNameLst>
                                      </p:cBhvr>
                                      <p:tavLst>
                                        <p:tav tm="0" fmla="#ppt_y-sin(pi*$)/81">
                                          <p:val>
                                            <p:fltVal val="0"/>
                                          </p:val>
                                        </p:tav>
                                        <p:tav tm="100000">
                                          <p:val>
                                            <p:fltVal val="1"/>
                                          </p:val>
                                        </p:tav>
                                      </p:tavLst>
                                    </p:anim>
                                    <p:animScale>
                                      <p:cBhvr>
                                        <p:cTn id="70" dur="39">
                                          <p:stCondLst>
                                            <p:cond delay="975"/>
                                          </p:stCondLst>
                                        </p:cTn>
                                        <p:tgtEl>
                                          <p:spTgt spid="3">
                                            <p:txEl>
                                              <p:pRg st="3" end="3"/>
                                            </p:txEl>
                                          </p:spTgt>
                                        </p:tgtEl>
                                      </p:cBhvr>
                                      <p:to x="100000" y="60000"/>
                                    </p:animScale>
                                    <p:animScale>
                                      <p:cBhvr>
                                        <p:cTn id="71" dur="249" decel="50000">
                                          <p:stCondLst>
                                            <p:cond delay="1014"/>
                                          </p:stCondLst>
                                        </p:cTn>
                                        <p:tgtEl>
                                          <p:spTgt spid="3">
                                            <p:txEl>
                                              <p:pRg st="3" end="3"/>
                                            </p:txEl>
                                          </p:spTgt>
                                        </p:tgtEl>
                                      </p:cBhvr>
                                      <p:to x="100000" y="100000"/>
                                    </p:animScale>
                                    <p:animScale>
                                      <p:cBhvr>
                                        <p:cTn id="72" dur="39">
                                          <p:stCondLst>
                                            <p:cond delay="1968"/>
                                          </p:stCondLst>
                                        </p:cTn>
                                        <p:tgtEl>
                                          <p:spTgt spid="3">
                                            <p:txEl>
                                              <p:pRg st="3" end="3"/>
                                            </p:txEl>
                                          </p:spTgt>
                                        </p:tgtEl>
                                      </p:cBhvr>
                                      <p:to x="100000" y="80000"/>
                                    </p:animScale>
                                    <p:animScale>
                                      <p:cBhvr>
                                        <p:cTn id="73" dur="249" decel="50000">
                                          <p:stCondLst>
                                            <p:cond delay="2007"/>
                                          </p:stCondLst>
                                        </p:cTn>
                                        <p:tgtEl>
                                          <p:spTgt spid="3">
                                            <p:txEl>
                                              <p:pRg st="3" end="3"/>
                                            </p:txEl>
                                          </p:spTgt>
                                        </p:tgtEl>
                                      </p:cBhvr>
                                      <p:to x="100000" y="100000"/>
                                    </p:animScale>
                                    <p:animScale>
                                      <p:cBhvr>
                                        <p:cTn id="74" dur="39">
                                          <p:stCondLst>
                                            <p:cond delay="2463"/>
                                          </p:stCondLst>
                                        </p:cTn>
                                        <p:tgtEl>
                                          <p:spTgt spid="3">
                                            <p:txEl>
                                              <p:pRg st="3" end="3"/>
                                            </p:txEl>
                                          </p:spTgt>
                                        </p:tgtEl>
                                      </p:cBhvr>
                                      <p:to x="100000" y="90000"/>
                                    </p:animScale>
                                    <p:animScale>
                                      <p:cBhvr>
                                        <p:cTn id="75" dur="249" decel="50000">
                                          <p:stCondLst>
                                            <p:cond delay="2502"/>
                                          </p:stCondLst>
                                        </p:cTn>
                                        <p:tgtEl>
                                          <p:spTgt spid="3">
                                            <p:txEl>
                                              <p:pRg st="3" end="3"/>
                                            </p:txEl>
                                          </p:spTgt>
                                        </p:tgtEl>
                                      </p:cBhvr>
                                      <p:to x="100000" y="100000"/>
                                    </p:animScale>
                                    <p:animScale>
                                      <p:cBhvr>
                                        <p:cTn id="76" dur="39">
                                          <p:stCondLst>
                                            <p:cond delay="2712"/>
                                          </p:stCondLst>
                                        </p:cTn>
                                        <p:tgtEl>
                                          <p:spTgt spid="3">
                                            <p:txEl>
                                              <p:pRg st="3" end="3"/>
                                            </p:txEl>
                                          </p:spTgt>
                                        </p:tgtEl>
                                      </p:cBhvr>
                                      <p:to x="100000" y="95000"/>
                                    </p:animScale>
                                    <p:animScale>
                                      <p:cBhvr>
                                        <p:cTn id="77" dur="249" decel="50000">
                                          <p:stCondLst>
                                            <p:cond delay="2751"/>
                                          </p:stCondLst>
                                        </p:cTn>
                                        <p:tgtEl>
                                          <p:spTgt spid="3">
                                            <p:txEl>
                                              <p:pRg st="3" end="3"/>
                                            </p:txEl>
                                          </p:spTgt>
                                        </p:tgtEl>
                                      </p:cBhvr>
                                      <p:to x="100000" y="100000"/>
                                    </p:animScale>
                                  </p:childTnLst>
                                </p:cTn>
                              </p:par>
                            </p:childTnLst>
                          </p:cTn>
                        </p:par>
                        <p:par>
                          <p:cTn id="78" fill="hold">
                            <p:stCondLst>
                              <p:cond delay="16000"/>
                            </p:stCondLst>
                            <p:childTnLst>
                              <p:par>
                                <p:cTn id="79" presetID="26" presetClass="entr" presetSubtype="0" fill="hold" grpId="0" nodeType="afterEffect">
                                  <p:stCondLst>
                                    <p:cond delay="0"/>
                                  </p:stCondLst>
                                  <p:childTnLst>
                                    <p:set>
                                      <p:cBhvr>
                                        <p:cTn id="80" dur="1" fill="hold">
                                          <p:stCondLst>
                                            <p:cond delay="0"/>
                                          </p:stCondLst>
                                        </p:cTn>
                                        <p:tgtEl>
                                          <p:spTgt spid="3">
                                            <p:txEl>
                                              <p:pRg st="4" end="4"/>
                                            </p:txEl>
                                          </p:spTgt>
                                        </p:tgtEl>
                                        <p:attrNameLst>
                                          <p:attrName>style.visibility</p:attrName>
                                        </p:attrNameLst>
                                      </p:cBhvr>
                                      <p:to>
                                        <p:strVal val="visible"/>
                                      </p:to>
                                    </p:set>
                                    <p:animEffect transition="in" filter="wipe(down)">
                                      <p:cBhvr>
                                        <p:cTn id="81" dur="870">
                                          <p:stCondLst>
                                            <p:cond delay="0"/>
                                          </p:stCondLst>
                                        </p:cTn>
                                        <p:tgtEl>
                                          <p:spTgt spid="3">
                                            <p:txEl>
                                              <p:pRg st="4" end="4"/>
                                            </p:txEl>
                                          </p:spTgt>
                                        </p:tgtEl>
                                      </p:cBhvr>
                                    </p:animEffect>
                                    <p:anim calcmode="lin" valueType="num">
                                      <p:cBhvr>
                                        <p:cTn id="82" dur="2733" tmFilter="0,0; 0.14,0.36; 0.43,0.73; 0.71,0.91; 1.0,1.0">
                                          <p:stCondLst>
                                            <p:cond delay="0"/>
                                          </p:stCondLst>
                                        </p:cTn>
                                        <p:tgtEl>
                                          <p:spTgt spid="3">
                                            <p:txEl>
                                              <p:pRg st="4" end="4"/>
                                            </p:txEl>
                                          </p:spTgt>
                                        </p:tgtEl>
                                        <p:attrNameLst>
                                          <p:attrName>ppt_x</p:attrName>
                                        </p:attrNameLst>
                                      </p:cBhvr>
                                      <p:tavLst>
                                        <p:tav tm="0">
                                          <p:val>
                                            <p:strVal val="#ppt_x-0.25"/>
                                          </p:val>
                                        </p:tav>
                                        <p:tav tm="100000">
                                          <p:val>
                                            <p:strVal val="#ppt_x"/>
                                          </p:val>
                                        </p:tav>
                                      </p:tavLst>
                                    </p:anim>
                                    <p:anim calcmode="lin" valueType="num">
                                      <p:cBhvr>
                                        <p:cTn id="83" dur="996" tmFilter="0.0,0.0; 0.25,0.07; 0.50,0.2; 0.75,0.467; 1.0,1.0">
                                          <p:stCondLst>
                                            <p:cond delay="0"/>
                                          </p:stCondLst>
                                        </p:cTn>
                                        <p:tgtEl>
                                          <p:spTgt spid="3">
                                            <p:txEl>
                                              <p:pRg st="4" end="4"/>
                                            </p:txEl>
                                          </p:spTgt>
                                        </p:tgtEl>
                                        <p:attrNameLst>
                                          <p:attrName>ppt_y</p:attrName>
                                        </p:attrNameLst>
                                      </p:cBhvr>
                                      <p:tavLst>
                                        <p:tav tm="0" fmla="#ppt_y-sin(pi*$)/3">
                                          <p:val>
                                            <p:fltVal val="0.5"/>
                                          </p:val>
                                        </p:tav>
                                        <p:tav tm="100000">
                                          <p:val>
                                            <p:fltVal val="1"/>
                                          </p:val>
                                        </p:tav>
                                      </p:tavLst>
                                    </p:anim>
                                    <p:anim calcmode="lin" valueType="num">
                                      <p:cBhvr>
                                        <p:cTn id="84" dur="996" tmFilter="0, 0; 0.125,0.2665; 0.25,0.4; 0.375,0.465; 0.5,0.5;  0.625,0.535; 0.75,0.6; 0.875,0.7335; 1,1">
                                          <p:stCondLst>
                                            <p:cond delay="996"/>
                                          </p:stCondLst>
                                        </p:cTn>
                                        <p:tgtEl>
                                          <p:spTgt spid="3">
                                            <p:txEl>
                                              <p:pRg st="4" end="4"/>
                                            </p:txEl>
                                          </p:spTgt>
                                        </p:tgtEl>
                                        <p:attrNameLst>
                                          <p:attrName>ppt_y</p:attrName>
                                        </p:attrNameLst>
                                      </p:cBhvr>
                                      <p:tavLst>
                                        <p:tav tm="0" fmla="#ppt_y-sin(pi*$)/9">
                                          <p:val>
                                            <p:fltVal val="0"/>
                                          </p:val>
                                        </p:tav>
                                        <p:tav tm="100000">
                                          <p:val>
                                            <p:fltVal val="1"/>
                                          </p:val>
                                        </p:tav>
                                      </p:tavLst>
                                    </p:anim>
                                    <p:anim calcmode="lin" valueType="num">
                                      <p:cBhvr>
                                        <p:cTn id="85" dur="498" tmFilter="0, 0; 0.125,0.2665; 0.25,0.4; 0.375,0.465; 0.5,0.5;  0.625,0.535; 0.75,0.6; 0.875,0.7335; 1,1">
                                          <p:stCondLst>
                                            <p:cond delay="1986"/>
                                          </p:stCondLst>
                                        </p:cTn>
                                        <p:tgtEl>
                                          <p:spTgt spid="3">
                                            <p:txEl>
                                              <p:pRg st="4" end="4"/>
                                            </p:txEl>
                                          </p:spTgt>
                                        </p:tgtEl>
                                        <p:attrNameLst>
                                          <p:attrName>ppt_y</p:attrName>
                                        </p:attrNameLst>
                                      </p:cBhvr>
                                      <p:tavLst>
                                        <p:tav tm="0" fmla="#ppt_y-sin(pi*$)/27">
                                          <p:val>
                                            <p:fltVal val="0"/>
                                          </p:val>
                                        </p:tav>
                                        <p:tav tm="100000">
                                          <p:val>
                                            <p:fltVal val="1"/>
                                          </p:val>
                                        </p:tav>
                                      </p:tavLst>
                                    </p:anim>
                                    <p:anim calcmode="lin" valueType="num">
                                      <p:cBhvr>
                                        <p:cTn id="86" dur="246" tmFilter="0, 0; 0.125,0.2665; 0.25,0.4; 0.375,0.465; 0.5,0.5;  0.625,0.535; 0.75,0.6; 0.875,0.7335; 1,1">
                                          <p:stCondLst>
                                            <p:cond delay="2484"/>
                                          </p:stCondLst>
                                        </p:cTn>
                                        <p:tgtEl>
                                          <p:spTgt spid="3">
                                            <p:txEl>
                                              <p:pRg st="4" end="4"/>
                                            </p:txEl>
                                          </p:spTgt>
                                        </p:tgtEl>
                                        <p:attrNameLst>
                                          <p:attrName>ppt_y</p:attrName>
                                        </p:attrNameLst>
                                      </p:cBhvr>
                                      <p:tavLst>
                                        <p:tav tm="0" fmla="#ppt_y-sin(pi*$)/81">
                                          <p:val>
                                            <p:fltVal val="0"/>
                                          </p:val>
                                        </p:tav>
                                        <p:tav tm="100000">
                                          <p:val>
                                            <p:fltVal val="1"/>
                                          </p:val>
                                        </p:tav>
                                      </p:tavLst>
                                    </p:anim>
                                    <p:animScale>
                                      <p:cBhvr>
                                        <p:cTn id="87" dur="39">
                                          <p:stCondLst>
                                            <p:cond delay="975"/>
                                          </p:stCondLst>
                                        </p:cTn>
                                        <p:tgtEl>
                                          <p:spTgt spid="3">
                                            <p:txEl>
                                              <p:pRg st="4" end="4"/>
                                            </p:txEl>
                                          </p:spTgt>
                                        </p:tgtEl>
                                      </p:cBhvr>
                                      <p:to x="100000" y="60000"/>
                                    </p:animScale>
                                    <p:animScale>
                                      <p:cBhvr>
                                        <p:cTn id="88" dur="249" decel="50000">
                                          <p:stCondLst>
                                            <p:cond delay="1014"/>
                                          </p:stCondLst>
                                        </p:cTn>
                                        <p:tgtEl>
                                          <p:spTgt spid="3">
                                            <p:txEl>
                                              <p:pRg st="4" end="4"/>
                                            </p:txEl>
                                          </p:spTgt>
                                        </p:tgtEl>
                                      </p:cBhvr>
                                      <p:to x="100000" y="100000"/>
                                    </p:animScale>
                                    <p:animScale>
                                      <p:cBhvr>
                                        <p:cTn id="89" dur="39">
                                          <p:stCondLst>
                                            <p:cond delay="1968"/>
                                          </p:stCondLst>
                                        </p:cTn>
                                        <p:tgtEl>
                                          <p:spTgt spid="3">
                                            <p:txEl>
                                              <p:pRg st="4" end="4"/>
                                            </p:txEl>
                                          </p:spTgt>
                                        </p:tgtEl>
                                      </p:cBhvr>
                                      <p:to x="100000" y="80000"/>
                                    </p:animScale>
                                    <p:animScale>
                                      <p:cBhvr>
                                        <p:cTn id="90" dur="249" decel="50000">
                                          <p:stCondLst>
                                            <p:cond delay="2007"/>
                                          </p:stCondLst>
                                        </p:cTn>
                                        <p:tgtEl>
                                          <p:spTgt spid="3">
                                            <p:txEl>
                                              <p:pRg st="4" end="4"/>
                                            </p:txEl>
                                          </p:spTgt>
                                        </p:tgtEl>
                                      </p:cBhvr>
                                      <p:to x="100000" y="100000"/>
                                    </p:animScale>
                                    <p:animScale>
                                      <p:cBhvr>
                                        <p:cTn id="91" dur="39">
                                          <p:stCondLst>
                                            <p:cond delay="2463"/>
                                          </p:stCondLst>
                                        </p:cTn>
                                        <p:tgtEl>
                                          <p:spTgt spid="3">
                                            <p:txEl>
                                              <p:pRg st="4" end="4"/>
                                            </p:txEl>
                                          </p:spTgt>
                                        </p:tgtEl>
                                      </p:cBhvr>
                                      <p:to x="100000" y="90000"/>
                                    </p:animScale>
                                    <p:animScale>
                                      <p:cBhvr>
                                        <p:cTn id="92" dur="249" decel="50000">
                                          <p:stCondLst>
                                            <p:cond delay="2502"/>
                                          </p:stCondLst>
                                        </p:cTn>
                                        <p:tgtEl>
                                          <p:spTgt spid="3">
                                            <p:txEl>
                                              <p:pRg st="4" end="4"/>
                                            </p:txEl>
                                          </p:spTgt>
                                        </p:tgtEl>
                                      </p:cBhvr>
                                      <p:to x="100000" y="100000"/>
                                    </p:animScale>
                                    <p:animScale>
                                      <p:cBhvr>
                                        <p:cTn id="93" dur="39">
                                          <p:stCondLst>
                                            <p:cond delay="2712"/>
                                          </p:stCondLst>
                                        </p:cTn>
                                        <p:tgtEl>
                                          <p:spTgt spid="3">
                                            <p:txEl>
                                              <p:pRg st="4" end="4"/>
                                            </p:txEl>
                                          </p:spTgt>
                                        </p:tgtEl>
                                      </p:cBhvr>
                                      <p:to x="100000" y="95000"/>
                                    </p:animScale>
                                    <p:animScale>
                                      <p:cBhvr>
                                        <p:cTn id="94" dur="249" decel="50000">
                                          <p:stCondLst>
                                            <p:cond delay="2751"/>
                                          </p:stCondLst>
                                        </p:cTn>
                                        <p:tgtEl>
                                          <p:spTgt spid="3">
                                            <p:txEl>
                                              <p:pRg st="4" end="4"/>
                                            </p:txEl>
                                          </p:spTgt>
                                        </p:tgtEl>
                                      </p:cBhvr>
                                      <p:to x="100000" y="100000"/>
                                    </p:animScale>
                                  </p:childTnLst>
                                </p:cTn>
                              </p:par>
                            </p:childTnLst>
                          </p:cTn>
                        </p:par>
                        <p:par>
                          <p:cTn id="95" fill="hold">
                            <p:stCondLst>
                              <p:cond delay="19000"/>
                            </p:stCondLst>
                            <p:childTnLst>
                              <p:par>
                                <p:cTn id="96" presetID="26" presetClass="entr" presetSubtype="0" fill="hold" grpId="0" nodeType="afterEffect">
                                  <p:stCondLst>
                                    <p:cond delay="0"/>
                                  </p:stCondLst>
                                  <p:childTnLst>
                                    <p:set>
                                      <p:cBhvr>
                                        <p:cTn id="97" dur="1" fill="hold">
                                          <p:stCondLst>
                                            <p:cond delay="0"/>
                                          </p:stCondLst>
                                        </p:cTn>
                                        <p:tgtEl>
                                          <p:spTgt spid="3">
                                            <p:txEl>
                                              <p:pRg st="5" end="5"/>
                                            </p:txEl>
                                          </p:spTgt>
                                        </p:tgtEl>
                                        <p:attrNameLst>
                                          <p:attrName>style.visibility</p:attrName>
                                        </p:attrNameLst>
                                      </p:cBhvr>
                                      <p:to>
                                        <p:strVal val="visible"/>
                                      </p:to>
                                    </p:set>
                                    <p:animEffect transition="in" filter="wipe(down)">
                                      <p:cBhvr>
                                        <p:cTn id="98" dur="870">
                                          <p:stCondLst>
                                            <p:cond delay="0"/>
                                          </p:stCondLst>
                                        </p:cTn>
                                        <p:tgtEl>
                                          <p:spTgt spid="3">
                                            <p:txEl>
                                              <p:pRg st="5" end="5"/>
                                            </p:txEl>
                                          </p:spTgt>
                                        </p:tgtEl>
                                      </p:cBhvr>
                                    </p:animEffect>
                                    <p:anim calcmode="lin" valueType="num">
                                      <p:cBhvr>
                                        <p:cTn id="99" dur="2733" tmFilter="0,0; 0.14,0.36; 0.43,0.73; 0.71,0.91; 1.0,1.0">
                                          <p:stCondLst>
                                            <p:cond delay="0"/>
                                          </p:stCondLst>
                                        </p:cTn>
                                        <p:tgtEl>
                                          <p:spTgt spid="3">
                                            <p:txEl>
                                              <p:pRg st="5" end="5"/>
                                            </p:txEl>
                                          </p:spTgt>
                                        </p:tgtEl>
                                        <p:attrNameLst>
                                          <p:attrName>ppt_x</p:attrName>
                                        </p:attrNameLst>
                                      </p:cBhvr>
                                      <p:tavLst>
                                        <p:tav tm="0">
                                          <p:val>
                                            <p:strVal val="#ppt_x-0.25"/>
                                          </p:val>
                                        </p:tav>
                                        <p:tav tm="100000">
                                          <p:val>
                                            <p:strVal val="#ppt_x"/>
                                          </p:val>
                                        </p:tav>
                                      </p:tavLst>
                                    </p:anim>
                                    <p:anim calcmode="lin" valueType="num">
                                      <p:cBhvr>
                                        <p:cTn id="100" dur="996" tmFilter="0.0,0.0; 0.25,0.07; 0.50,0.2; 0.75,0.467; 1.0,1.0">
                                          <p:stCondLst>
                                            <p:cond delay="0"/>
                                          </p:stCondLst>
                                        </p:cTn>
                                        <p:tgtEl>
                                          <p:spTgt spid="3">
                                            <p:txEl>
                                              <p:pRg st="5" end="5"/>
                                            </p:txEl>
                                          </p:spTgt>
                                        </p:tgtEl>
                                        <p:attrNameLst>
                                          <p:attrName>ppt_y</p:attrName>
                                        </p:attrNameLst>
                                      </p:cBhvr>
                                      <p:tavLst>
                                        <p:tav tm="0" fmla="#ppt_y-sin(pi*$)/3">
                                          <p:val>
                                            <p:fltVal val="0.5"/>
                                          </p:val>
                                        </p:tav>
                                        <p:tav tm="100000">
                                          <p:val>
                                            <p:fltVal val="1"/>
                                          </p:val>
                                        </p:tav>
                                      </p:tavLst>
                                    </p:anim>
                                    <p:anim calcmode="lin" valueType="num">
                                      <p:cBhvr>
                                        <p:cTn id="101" dur="996" tmFilter="0, 0; 0.125,0.2665; 0.25,0.4; 0.375,0.465; 0.5,0.5;  0.625,0.535; 0.75,0.6; 0.875,0.7335; 1,1">
                                          <p:stCondLst>
                                            <p:cond delay="996"/>
                                          </p:stCondLst>
                                        </p:cTn>
                                        <p:tgtEl>
                                          <p:spTgt spid="3">
                                            <p:txEl>
                                              <p:pRg st="5" end="5"/>
                                            </p:txEl>
                                          </p:spTgt>
                                        </p:tgtEl>
                                        <p:attrNameLst>
                                          <p:attrName>ppt_y</p:attrName>
                                        </p:attrNameLst>
                                      </p:cBhvr>
                                      <p:tavLst>
                                        <p:tav tm="0" fmla="#ppt_y-sin(pi*$)/9">
                                          <p:val>
                                            <p:fltVal val="0"/>
                                          </p:val>
                                        </p:tav>
                                        <p:tav tm="100000">
                                          <p:val>
                                            <p:fltVal val="1"/>
                                          </p:val>
                                        </p:tav>
                                      </p:tavLst>
                                    </p:anim>
                                    <p:anim calcmode="lin" valueType="num">
                                      <p:cBhvr>
                                        <p:cTn id="102" dur="498" tmFilter="0, 0; 0.125,0.2665; 0.25,0.4; 0.375,0.465; 0.5,0.5;  0.625,0.535; 0.75,0.6; 0.875,0.7335; 1,1">
                                          <p:stCondLst>
                                            <p:cond delay="1986"/>
                                          </p:stCondLst>
                                        </p:cTn>
                                        <p:tgtEl>
                                          <p:spTgt spid="3">
                                            <p:txEl>
                                              <p:pRg st="5" end="5"/>
                                            </p:txEl>
                                          </p:spTgt>
                                        </p:tgtEl>
                                        <p:attrNameLst>
                                          <p:attrName>ppt_y</p:attrName>
                                        </p:attrNameLst>
                                      </p:cBhvr>
                                      <p:tavLst>
                                        <p:tav tm="0" fmla="#ppt_y-sin(pi*$)/27">
                                          <p:val>
                                            <p:fltVal val="0"/>
                                          </p:val>
                                        </p:tav>
                                        <p:tav tm="100000">
                                          <p:val>
                                            <p:fltVal val="1"/>
                                          </p:val>
                                        </p:tav>
                                      </p:tavLst>
                                    </p:anim>
                                    <p:anim calcmode="lin" valueType="num">
                                      <p:cBhvr>
                                        <p:cTn id="103" dur="246" tmFilter="0, 0; 0.125,0.2665; 0.25,0.4; 0.375,0.465; 0.5,0.5;  0.625,0.535; 0.75,0.6; 0.875,0.7335; 1,1">
                                          <p:stCondLst>
                                            <p:cond delay="2484"/>
                                          </p:stCondLst>
                                        </p:cTn>
                                        <p:tgtEl>
                                          <p:spTgt spid="3">
                                            <p:txEl>
                                              <p:pRg st="5" end="5"/>
                                            </p:txEl>
                                          </p:spTgt>
                                        </p:tgtEl>
                                        <p:attrNameLst>
                                          <p:attrName>ppt_y</p:attrName>
                                        </p:attrNameLst>
                                      </p:cBhvr>
                                      <p:tavLst>
                                        <p:tav tm="0" fmla="#ppt_y-sin(pi*$)/81">
                                          <p:val>
                                            <p:fltVal val="0"/>
                                          </p:val>
                                        </p:tav>
                                        <p:tav tm="100000">
                                          <p:val>
                                            <p:fltVal val="1"/>
                                          </p:val>
                                        </p:tav>
                                      </p:tavLst>
                                    </p:anim>
                                    <p:animScale>
                                      <p:cBhvr>
                                        <p:cTn id="104" dur="39">
                                          <p:stCondLst>
                                            <p:cond delay="975"/>
                                          </p:stCondLst>
                                        </p:cTn>
                                        <p:tgtEl>
                                          <p:spTgt spid="3">
                                            <p:txEl>
                                              <p:pRg st="5" end="5"/>
                                            </p:txEl>
                                          </p:spTgt>
                                        </p:tgtEl>
                                      </p:cBhvr>
                                      <p:to x="100000" y="60000"/>
                                    </p:animScale>
                                    <p:animScale>
                                      <p:cBhvr>
                                        <p:cTn id="105" dur="249" decel="50000">
                                          <p:stCondLst>
                                            <p:cond delay="1014"/>
                                          </p:stCondLst>
                                        </p:cTn>
                                        <p:tgtEl>
                                          <p:spTgt spid="3">
                                            <p:txEl>
                                              <p:pRg st="5" end="5"/>
                                            </p:txEl>
                                          </p:spTgt>
                                        </p:tgtEl>
                                      </p:cBhvr>
                                      <p:to x="100000" y="100000"/>
                                    </p:animScale>
                                    <p:animScale>
                                      <p:cBhvr>
                                        <p:cTn id="106" dur="39">
                                          <p:stCondLst>
                                            <p:cond delay="1968"/>
                                          </p:stCondLst>
                                        </p:cTn>
                                        <p:tgtEl>
                                          <p:spTgt spid="3">
                                            <p:txEl>
                                              <p:pRg st="5" end="5"/>
                                            </p:txEl>
                                          </p:spTgt>
                                        </p:tgtEl>
                                      </p:cBhvr>
                                      <p:to x="100000" y="80000"/>
                                    </p:animScale>
                                    <p:animScale>
                                      <p:cBhvr>
                                        <p:cTn id="107" dur="249" decel="50000">
                                          <p:stCondLst>
                                            <p:cond delay="2007"/>
                                          </p:stCondLst>
                                        </p:cTn>
                                        <p:tgtEl>
                                          <p:spTgt spid="3">
                                            <p:txEl>
                                              <p:pRg st="5" end="5"/>
                                            </p:txEl>
                                          </p:spTgt>
                                        </p:tgtEl>
                                      </p:cBhvr>
                                      <p:to x="100000" y="100000"/>
                                    </p:animScale>
                                    <p:animScale>
                                      <p:cBhvr>
                                        <p:cTn id="108" dur="39">
                                          <p:stCondLst>
                                            <p:cond delay="2463"/>
                                          </p:stCondLst>
                                        </p:cTn>
                                        <p:tgtEl>
                                          <p:spTgt spid="3">
                                            <p:txEl>
                                              <p:pRg st="5" end="5"/>
                                            </p:txEl>
                                          </p:spTgt>
                                        </p:tgtEl>
                                      </p:cBhvr>
                                      <p:to x="100000" y="90000"/>
                                    </p:animScale>
                                    <p:animScale>
                                      <p:cBhvr>
                                        <p:cTn id="109" dur="249" decel="50000">
                                          <p:stCondLst>
                                            <p:cond delay="2502"/>
                                          </p:stCondLst>
                                        </p:cTn>
                                        <p:tgtEl>
                                          <p:spTgt spid="3">
                                            <p:txEl>
                                              <p:pRg st="5" end="5"/>
                                            </p:txEl>
                                          </p:spTgt>
                                        </p:tgtEl>
                                      </p:cBhvr>
                                      <p:to x="100000" y="100000"/>
                                    </p:animScale>
                                    <p:animScale>
                                      <p:cBhvr>
                                        <p:cTn id="110" dur="39">
                                          <p:stCondLst>
                                            <p:cond delay="2712"/>
                                          </p:stCondLst>
                                        </p:cTn>
                                        <p:tgtEl>
                                          <p:spTgt spid="3">
                                            <p:txEl>
                                              <p:pRg st="5" end="5"/>
                                            </p:txEl>
                                          </p:spTgt>
                                        </p:tgtEl>
                                      </p:cBhvr>
                                      <p:to x="100000" y="95000"/>
                                    </p:animScale>
                                    <p:animScale>
                                      <p:cBhvr>
                                        <p:cTn id="111" dur="249" decel="50000">
                                          <p:stCondLst>
                                            <p:cond delay="2751"/>
                                          </p:stCondLst>
                                        </p:cTn>
                                        <p:tgtEl>
                                          <p:spTgt spid="3">
                                            <p:txEl>
                                              <p:pRg st="5" end="5"/>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2066</TotalTime>
  <Words>1575</Words>
  <Application>Microsoft Office PowerPoint</Application>
  <PresentationFormat>On-screen Show (4:3)</PresentationFormat>
  <Paragraphs>72</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Oriel</vt:lpstr>
      <vt:lpstr>Dementia</vt:lpstr>
      <vt:lpstr>Dementia is cruel and unbiased when claiming your brain as its home.</vt:lpstr>
      <vt:lpstr>Dementia is a “clinical syndrome” characterized by progressive deterioration in multiple cognitive domains which is severe enough to interfere with daily functioning. (McNamara).</vt:lpstr>
      <vt:lpstr>“In other words, saying someone has “dementia” is similar to saying that someone has a fever.” (steckl)</vt:lpstr>
      <vt:lpstr>PowerPoint Presentation</vt:lpstr>
      <vt:lpstr>Mayo Clinic Staff we will be looking at tests and diagnoses for Dementia. Dementia symptoms have many causes so it is sometimes hard to diagnose and may take several visits to do so. To diagnose your condition, your doctor will review your medical history and symptoms and conduct a physical examination.</vt:lpstr>
      <vt:lpstr>Brain scans, such as a CT or MRI, are used to check for evidence of stroke or bleeding and to rule out a tumor. </vt:lpstr>
      <vt:lpstr>PowerPoint Presentation</vt:lpstr>
      <vt:lpstr>There are common physical and cognitive indicators exist that suggest those diagnosed with dementia are in the last 6 months of life.</vt:lpstr>
      <vt:lpstr>Because dementia occurs most often in old age, it is important to understand several brain changes that occur with aging, and which of these result from normal physiological brain aging and which from dementing illnesses.</vt:lpstr>
      <vt:lpstr>“The focus of dementia research in the 1980s was very much about the experiences of caregivers of people with dementia.” (Innes)</vt:lpstr>
      <vt:lpstr>Caregivers face many obstacles as they balance caregiving with other demands, including child rearing, career, and relationships. They are at increased risk for burden, stress, depression, and a variety of other health complications. The effects on caregivers are varied and difficult, and there are many other factors that may impair or improve how caregivers react and feel as a result of their role. Numerous studies report that caring for a person with dementia is more stressful than caring for a person with a physical disability. (Brodaty, MD)</vt:lpstr>
      <vt:lpstr>In this paper we have discussed what Dementia is and how it affects our lives.</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Dementia</dc:title>
  <dc:creator>Steph</dc:creator>
  <cp:lastModifiedBy>Steph</cp:lastModifiedBy>
  <cp:revision>27</cp:revision>
  <dcterms:created xsi:type="dcterms:W3CDTF">2014-12-04T15:11:36Z</dcterms:created>
  <dcterms:modified xsi:type="dcterms:W3CDTF">2014-12-06T02:03:56Z</dcterms:modified>
  <cp:contentStatus>Final</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arkAsFinal">
    <vt:bool>true</vt:bool>
  </property>
</Properties>
</file>